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5"/>
  </p:notesMasterIdLst>
  <p:handoutMasterIdLst>
    <p:handoutMasterId r:id="rId26"/>
  </p:handoutMasterIdLst>
  <p:sldIdLst>
    <p:sldId id="283" r:id="rId2"/>
    <p:sldId id="416" r:id="rId3"/>
    <p:sldId id="395" r:id="rId4"/>
    <p:sldId id="436" r:id="rId5"/>
    <p:sldId id="394" r:id="rId6"/>
    <p:sldId id="435" r:id="rId7"/>
    <p:sldId id="427" r:id="rId8"/>
    <p:sldId id="437" r:id="rId9"/>
    <p:sldId id="438" r:id="rId10"/>
    <p:sldId id="418" r:id="rId11"/>
    <p:sldId id="439" r:id="rId12"/>
    <p:sldId id="452" r:id="rId13"/>
    <p:sldId id="440" r:id="rId14"/>
    <p:sldId id="441" r:id="rId15"/>
    <p:sldId id="442" r:id="rId16"/>
    <p:sldId id="443" r:id="rId17"/>
    <p:sldId id="444" r:id="rId18"/>
    <p:sldId id="449" r:id="rId19"/>
    <p:sldId id="450" r:id="rId20"/>
    <p:sldId id="446" r:id="rId21"/>
    <p:sldId id="447" r:id="rId22"/>
    <p:sldId id="448" r:id="rId23"/>
    <p:sldId id="451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2F6709"/>
    <a:srgbClr val="1E6425"/>
    <a:srgbClr val="003300"/>
    <a:srgbClr val="872A96"/>
    <a:srgbClr val="FFFFCC"/>
    <a:srgbClr val="FFFFFF"/>
    <a:srgbClr val="048E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842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9667944868572352E-3"/>
          <c:y val="2.524843689551751E-2"/>
          <c:w val="0.45698849420495713"/>
          <c:h val="0.91322627579615501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15247">
              <a:solidFill>
                <a:schemeClr val="tx1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explosion val="4"/>
          <c:dPt>
            <c:idx val="0"/>
            <c:bubble3D val="0"/>
            <c:spPr>
              <a:solidFill>
                <a:schemeClr val="accent1"/>
              </a:solidFill>
              <a:ln w="15247">
                <a:solidFill>
                  <a:schemeClr val="tx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rgbClr val="FFFF00"/>
              </a:solidFill>
              <a:ln w="15247">
                <a:solidFill>
                  <a:schemeClr val="tx1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rgbClr val="00B050"/>
              </a:solidFill>
              <a:ln w="15247">
                <a:solidFill>
                  <a:schemeClr val="tx1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folHlink"/>
              </a:solidFill>
              <a:ln w="15247">
                <a:solidFill>
                  <a:schemeClr val="tx1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4"/>
            <c:bubble3D val="0"/>
            <c:spPr>
              <a:solidFill>
                <a:schemeClr val="bg2"/>
              </a:solidFill>
              <a:ln w="15247">
                <a:solidFill>
                  <a:schemeClr val="tx1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5"/>
            <c:bubble3D val="0"/>
            <c:spPr>
              <a:solidFill>
                <a:srgbClr val="FF0000"/>
              </a:solidFill>
              <a:ln w="15247">
                <a:solidFill>
                  <a:schemeClr val="tx1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Lbls>
            <c:dLbl>
              <c:idx val="1"/>
              <c:layout>
                <c:manualLayout>
                  <c:x val="-4.5061166785490644E-2"/>
                  <c:y val="2.343820468888667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488606460812179E-2"/>
                  <c:y val="-2.929775586110830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0350204354737739E-2"/>
                  <c:y val="-4.687640937777334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907172050676816E-3"/>
                  <c:y val="-5.859551172221664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3.6339650633460202E-2"/>
                  <c:y val="-4.101685820555169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000">
                    <a:solidFill>
                      <a:srgbClr val="0000CC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Sheet1!$B$1:$G$1</c:f>
              <c:strCache>
                <c:ptCount val="6"/>
                <c:pt idx="0">
                  <c:v>Медицинская сестра</c:v>
                </c:pt>
                <c:pt idx="1">
                  <c:v>Фельдшер </c:v>
                </c:pt>
                <c:pt idx="2">
                  <c:v>Акушерка</c:v>
                </c:pt>
                <c:pt idx="3">
                  <c:v>Рентгенолаборант</c:v>
                </c:pt>
                <c:pt idx="4">
                  <c:v>Мед. лаб.техник</c:v>
                </c:pt>
                <c:pt idx="5">
                  <c:v>Другие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114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4661944833272389"/>
          <c:y val="2.6455026455026454E-2"/>
          <c:w val="0.50529684032885358"/>
          <c:h val="0.9735450492213833"/>
        </c:manualLayout>
      </c:layout>
      <c:overlay val="0"/>
      <c:spPr>
        <a:noFill/>
        <a:ln w="30494">
          <a:noFill/>
        </a:ln>
      </c:spPr>
      <c:txPr>
        <a:bodyPr/>
        <a:lstStyle/>
        <a:p>
          <a:pPr>
            <a:defRPr sz="3000" b="1" i="0" u="none" strike="noStrike" baseline="0">
              <a:solidFill>
                <a:srgbClr val="0000CC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501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4CD8949-E862-4B85-820C-40EBFE2BA99D}" type="datetimeFigureOut">
              <a:rPr lang="ru-RU"/>
              <a:pPr>
                <a:defRPr/>
              </a:pPr>
              <a:t>17.10.2017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48B0888-DF8E-4345-9431-1B163F196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2781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1F97549-2072-4D63-BBD5-4057A1B0B0DF}" type="datetimeFigureOut">
              <a:rPr lang="ru-RU"/>
              <a:pPr>
                <a:defRPr/>
              </a:pPr>
              <a:t>17.10.2017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C5F0119-01B4-4F0B-8C15-01E47C7369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198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D773EC8-C7EA-4FFE-9974-FC5FD839D484}" type="slidenum">
              <a:rPr lang="ru-RU" altLang="ru-RU" smtClean="0"/>
              <a:pPr/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5059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9CB36A9-06FB-451D-9E3F-514CBD2DBED0}" type="slidenum">
              <a:rPr lang="ru-RU" altLang="ru-RU" sz="1200"/>
              <a:pPr algn="r"/>
              <a:t>14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7107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E920C5C-26FB-430D-BDEF-73EBEAA11400}" type="slidenum">
              <a:rPr lang="ru-RU" altLang="ru-RU" sz="1200"/>
              <a:pPr algn="r"/>
              <a:t>15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9155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E27DB45-1BDD-4DFC-BD1B-73E72E936F74}" type="slidenum">
              <a:rPr lang="ru-RU" altLang="ru-RU" sz="1200"/>
              <a:pPr algn="r"/>
              <a:t>16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1203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08C5087-6B5E-48D5-8530-335BE1870B73}" type="slidenum">
              <a:rPr lang="ru-RU" altLang="ru-RU" sz="1200"/>
              <a:pPr algn="r"/>
              <a:t>17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3251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77F9127-AAEA-4477-8B5C-844A523D892A}" type="slidenum">
              <a:rPr lang="ru-RU" altLang="ru-RU" sz="1200"/>
              <a:pPr algn="r"/>
              <a:t>18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5299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D416293-93E5-46A1-B547-37DC9A07DEA6}" type="slidenum">
              <a:rPr lang="ru-RU" altLang="ru-RU" sz="1200"/>
              <a:pPr algn="r"/>
              <a:t>19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7347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1BA951C-ABF6-4819-854A-164B8958B4CE}" type="slidenum">
              <a:rPr lang="ru-RU" altLang="ru-RU" sz="1200"/>
              <a:pPr algn="r"/>
              <a:t>20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9395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B672429-35C4-4974-B0B5-9BFC35A7FDD5}" type="slidenum">
              <a:rPr lang="ru-RU" altLang="ru-RU" sz="1200"/>
              <a:pPr algn="r"/>
              <a:t>21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61443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A31932B-5D80-45F8-9445-254C920DADC0}" type="slidenum">
              <a:rPr lang="ru-RU" altLang="ru-RU" sz="1200"/>
              <a:pPr algn="r"/>
              <a:t>22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63491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4E925DF-46EE-4621-BA39-D9452364EEC3}" type="slidenum">
              <a:rPr lang="ru-RU" altLang="ru-RU" sz="1200"/>
              <a:pPr algn="r"/>
              <a:t>23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5603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2EF5511-A796-419B-BC17-58B3BC1487AD}" type="slidenum">
              <a:rPr lang="ru-RU" altLang="ru-RU" sz="1200"/>
              <a:pPr algn="r"/>
              <a:t>4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96D73ED-F427-4C78-AFC1-A961EF64DC87}" type="slidenum">
              <a:rPr lang="ru-RU" altLang="ru-RU" smtClean="0"/>
              <a:pPr/>
              <a:t>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2771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13C3EBE-66EB-4EB6-BF34-38B4F9055B8E}" type="slidenum">
              <a:rPr lang="ru-RU" altLang="ru-RU" sz="1200"/>
              <a:pPr algn="r"/>
              <a:t>8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4819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AFD0592-C73D-4BCE-B60C-C1D5C04C3148}" type="slidenum">
              <a:rPr lang="ru-RU" altLang="ru-RU" sz="1200"/>
              <a:pPr algn="r"/>
              <a:t>9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2778630-D22F-4F6E-B1B8-EC1945EE5B6C}" type="slidenum">
              <a:rPr lang="ru-RU" altLang="ru-RU" smtClean="0"/>
              <a:pPr/>
              <a:t>10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8915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2380A84-FA8B-44F4-82B1-685DA3792B14}" type="slidenum">
              <a:rPr lang="ru-RU" altLang="ru-RU" sz="1200"/>
              <a:pPr algn="r"/>
              <a:t>11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0963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AB733D4-6C0E-4E10-8532-C4D26E2A30AB}" type="slidenum">
              <a:rPr lang="ru-RU" altLang="ru-RU" sz="1200"/>
              <a:pPr algn="r"/>
              <a:t>12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3011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7619215-C104-4A4B-A6F5-35334CEE68FA}" type="slidenum">
              <a:rPr lang="ru-RU" altLang="ru-RU" sz="1200"/>
              <a:pPr algn="r"/>
              <a:t>13</a:t>
            </a:fld>
            <a:endParaRPr lang="ru-RU" altLang="ru-RU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4D676-7206-4B92-995A-0A4F246E37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61B2C-0CAC-473F-B009-3D5463BAF4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0FED1-CE69-4C49-A7B9-4B46483821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B6D00-1359-4667-A53C-ABADC1F607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03DE6-7970-4CC4-96C4-53F4D6658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6382C-1A7A-49B0-A9D4-E99BE45BE6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39ACA-4B9A-4B87-BF8B-2C3F6C0952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47831-0F8B-46C7-9806-F5EC3B96F7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372A9-820D-45C0-B7D2-1AB26EE869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400A4-91E1-499E-818F-67F27BE9E0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7ED91-47BC-48DF-8058-8CD0156DFE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6FDA3-E8ED-47DD-B875-D4FBB24731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FB3E1-1D25-438B-9F54-DBF63C17BC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FEBAA-26A1-4DCE-9287-3D76BC46DC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450F7-54FF-42C0-856F-B568567FAA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F7567-F5BA-49A3-A212-201E3B40BE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D492BE8-A1CC-47D3-B996-390EFFBB16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7" r:id="rId2"/>
    <p:sldLayoutId id="2147483746" r:id="rId3"/>
    <p:sldLayoutId id="2147483745" r:id="rId4"/>
    <p:sldLayoutId id="2147483744" r:id="rId5"/>
    <p:sldLayoutId id="2147483743" r:id="rId6"/>
    <p:sldLayoutId id="2147483742" r:id="rId7"/>
    <p:sldLayoutId id="2147483741" r:id="rId8"/>
    <p:sldLayoutId id="2147483740" r:id="rId9"/>
    <p:sldLayoutId id="2147483739" r:id="rId10"/>
    <p:sldLayoutId id="2147483738" r:id="rId11"/>
    <p:sldLayoutId id="2147483737" r:id="rId12"/>
    <p:sldLayoutId id="2147483736" r:id="rId13"/>
    <p:sldLayoutId id="2147483735" r:id="rId14"/>
    <p:sldLayoutId id="2147483734" r:id="rId15"/>
    <p:sldLayoutId id="2147483733" r:id="rId16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5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microsoft.com/office/2007/relationships/hdphoto" Target="../media/hdphoto5.wdp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microsoft.com/office/2007/relationships/hdphoto" Target="../media/hdphoto2.wdp"/><Relationship Id="rId5" Type="http://schemas.openxmlformats.org/officeDocument/2006/relationships/image" Target="../media/image10.jpe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12"/>
          <p:cNvSpPr txBox="1">
            <a:spLocks noChangeArrowheads="1"/>
          </p:cNvSpPr>
          <p:nvPr/>
        </p:nvSpPr>
        <p:spPr bwMode="auto">
          <a:xfrm>
            <a:off x="2819399" y="228600"/>
            <a:ext cx="6400801" cy="707886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3300"/>
                </a:solidFill>
              </a:rPr>
              <a:t>Б</a:t>
            </a:r>
            <a:r>
              <a:rPr lang="ru-RU" sz="2000" b="1" dirty="0" smtClean="0">
                <a:solidFill>
                  <a:srgbClr val="003300"/>
                </a:solidFill>
              </a:rPr>
              <a:t>юджетное учреждение здравоохранения </a:t>
            </a:r>
          </a:p>
          <a:p>
            <a:pPr algn="ctr"/>
            <a:r>
              <a:rPr lang="ru-RU" sz="2000" b="1" dirty="0" smtClean="0">
                <a:solidFill>
                  <a:srgbClr val="003300"/>
                </a:solidFill>
              </a:rPr>
              <a:t>Омской области «</a:t>
            </a:r>
            <a:r>
              <a:rPr lang="ru-RU" sz="2000" b="1" dirty="0" err="1" smtClean="0">
                <a:solidFill>
                  <a:srgbClr val="003300"/>
                </a:solidFill>
              </a:rPr>
              <a:t>Медико</a:t>
            </a:r>
            <a:r>
              <a:rPr lang="en-US" sz="2000" b="1" dirty="0" smtClean="0">
                <a:solidFill>
                  <a:srgbClr val="003300"/>
                </a:solidFill>
              </a:rPr>
              <a:t>-</a:t>
            </a:r>
            <a:r>
              <a:rPr lang="ru-RU" sz="2000" b="1" dirty="0" smtClean="0">
                <a:solidFill>
                  <a:srgbClr val="003300"/>
                </a:solidFill>
              </a:rPr>
              <a:t>санитарная часть №7»</a:t>
            </a:r>
            <a:endParaRPr lang="ru-RU" sz="2000" b="1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5287" y="2590800"/>
            <a:ext cx="8443913" cy="10926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5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6500" b="1" dirty="0" smtClean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Вместе </a:t>
            </a:r>
            <a:r>
              <a:rPr lang="ru-RU" sz="65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</a:t>
            </a:r>
            <a:r>
              <a:rPr lang="en-US" sz="65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65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сила</a:t>
            </a:r>
            <a:r>
              <a:rPr lang="en-US" sz="6500" b="1" dirty="0" smtClean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sz="6500" dirty="0">
              <a:solidFill>
                <a:srgbClr val="92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20"/>
          <p:cNvSpPr txBox="1">
            <a:spLocks noChangeArrowheads="1"/>
          </p:cNvSpPr>
          <p:nvPr/>
        </p:nvSpPr>
        <p:spPr bwMode="auto">
          <a:xfrm>
            <a:off x="609600" y="5334000"/>
            <a:ext cx="845820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500" b="1" dirty="0">
                <a:solidFill>
                  <a:srgbClr val="0000CC"/>
                </a:solidFill>
              </a:rPr>
              <a:t>Совет по сестринскому </a:t>
            </a:r>
            <a:r>
              <a:rPr lang="ru-RU" sz="2500" b="1" dirty="0" smtClean="0">
                <a:solidFill>
                  <a:srgbClr val="0000CC"/>
                </a:solidFill>
              </a:rPr>
              <a:t>делу</a:t>
            </a:r>
            <a:endParaRPr lang="ru-RU" sz="2500" b="1" dirty="0">
              <a:solidFill>
                <a:srgbClr val="0000CC"/>
              </a:solidFill>
            </a:endParaRPr>
          </a:p>
        </p:txBody>
      </p:sp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0" y="1143000"/>
            <a:ext cx="9144000" cy="1588"/>
          </a:xfrm>
          <a:prstGeom prst="line">
            <a:avLst/>
          </a:prstGeom>
          <a:noFill/>
          <a:ln w="25400" algn="ctr">
            <a:solidFill>
              <a:srgbClr val="0000CC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0000CC"/>
          </a:solidFill>
          <a:ln w="25400" algn="ctr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1800">
              <a:solidFill>
                <a:schemeClr val="lt1"/>
              </a:solidFill>
              <a:latin typeface="+mn-lt"/>
              <a:cs typeface="+mn-cs"/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3456" y="76200"/>
            <a:ext cx="977900" cy="9906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9" name="Picture 9" descr="ОПСА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78863"/>
            <a:ext cx="706215" cy="98793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0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77" y="126885"/>
            <a:ext cx="942688" cy="93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Заголовок 9"/>
          <p:cNvSpPr txBox="1">
            <a:spLocks/>
          </p:cNvSpPr>
          <p:nvPr/>
        </p:nvSpPr>
        <p:spPr>
          <a:xfrm>
            <a:off x="381000" y="1828800"/>
            <a:ext cx="8458200" cy="2087563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150000"/>
              </a:lnSpc>
              <a:defRPr/>
            </a:pPr>
            <a:endParaRPr lang="ru-RU" sz="2400" b="1" dirty="0">
              <a:solidFill>
                <a:srgbClr val="00330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0" y="1219200"/>
            <a:ext cx="9144000" cy="1588"/>
          </a:xfrm>
          <a:prstGeom prst="line">
            <a:avLst/>
          </a:prstGeom>
          <a:noFill/>
          <a:ln w="25400" algn="ctr">
            <a:solidFill>
              <a:schemeClr val="hlink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9" name="Прямоугольник 18"/>
          <p:cNvSpPr/>
          <p:nvPr/>
        </p:nvSpPr>
        <p:spPr>
          <a:xfrm>
            <a:off x="0" y="76200"/>
            <a:ext cx="91440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/>
            <a:r>
              <a:rPr lang="ru-RU" altLang="ru-RU" sz="47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Участие в мероприятиях ОПСА</a:t>
            </a:r>
          </a:p>
        </p:txBody>
      </p:sp>
      <p:sp>
        <p:nvSpPr>
          <p:cNvPr id="35844" name="Rectangle 1"/>
          <p:cNvSpPr>
            <a:spLocks noChangeArrowheads="1"/>
          </p:cNvSpPr>
          <p:nvPr/>
        </p:nvSpPr>
        <p:spPr bwMode="auto">
          <a:xfrm>
            <a:off x="0" y="624840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457200" algn="l"/>
                <a:tab pos="2552700" algn="l"/>
              </a:tabLst>
            </a:pPr>
            <a:endParaRPr lang="ru-RU" altLang="ru-RU" sz="240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0000CC"/>
          </a:solidFill>
          <a:ln w="25400" algn="ctr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180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35846" name="Line 14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5847" name="Picture 29" descr="Для презентации 4"/>
          <p:cNvPicPr>
            <a:picLocks noGrp="1" noChangeAspect="1" noChangeArrowheads="1"/>
          </p:cNvPicPr>
          <p:nvPr>
            <p:ph type="clipArt"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1219200" y="1539081"/>
            <a:ext cx="3733800" cy="2667000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sp>
        <p:nvSpPr>
          <p:cNvPr id="35848" name="Rectangle 24"/>
          <p:cNvSpPr>
            <a:spLocks noGrp="1"/>
          </p:cNvSpPr>
          <p:nvPr>
            <p:ph type="body" sz="half" idx="4294967295"/>
          </p:nvPr>
        </p:nvSpPr>
        <p:spPr>
          <a:xfrm>
            <a:off x="4724400" y="1600201"/>
            <a:ext cx="4343400" cy="21336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1800" b="1" dirty="0" smtClean="0">
                <a:solidFill>
                  <a:srgbClr val="0000CC"/>
                </a:solidFill>
                <a:latin typeface="Arial" charset="0"/>
              </a:rPr>
              <a:t>     Всероссийская научно – практическая конференция «Современные направления развития сестринского дела при оказании первичной </a:t>
            </a:r>
            <a:r>
              <a:rPr lang="ru-RU" sz="1800" b="1" dirty="0" smtClean="0">
                <a:solidFill>
                  <a:srgbClr val="0000CC"/>
                </a:solidFill>
                <a:latin typeface="Arial" charset="0"/>
              </a:rPr>
              <a:t>медико-санитарной </a:t>
            </a:r>
            <a:r>
              <a:rPr lang="ru-RU" sz="1800" b="1" dirty="0" smtClean="0">
                <a:solidFill>
                  <a:srgbClr val="0000CC"/>
                </a:solidFill>
                <a:latin typeface="Arial" charset="0"/>
              </a:rPr>
              <a:t>помощи населению</a:t>
            </a:r>
            <a:r>
              <a:rPr lang="ru-RU" sz="1800" b="1" dirty="0" smtClean="0">
                <a:solidFill>
                  <a:srgbClr val="0000CC"/>
                </a:solidFill>
                <a:latin typeface="Arial" charset="0"/>
              </a:rPr>
              <a:t>»</a:t>
            </a:r>
            <a:endParaRPr lang="ru-RU" sz="1800" b="1" dirty="0" smtClean="0">
              <a:solidFill>
                <a:srgbClr val="0000CC"/>
              </a:solidFill>
              <a:latin typeface="Arial" charset="0"/>
            </a:endParaRPr>
          </a:p>
        </p:txBody>
      </p:sp>
      <p:pic>
        <p:nvPicPr>
          <p:cNvPr id="35849" name="Picture 30" descr="Для презентации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81000" y="3429000"/>
            <a:ext cx="2133600" cy="2641071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1" name="Rectangle 24"/>
          <p:cNvSpPr txBox="1">
            <a:spLocks/>
          </p:cNvSpPr>
          <p:nvPr/>
        </p:nvSpPr>
        <p:spPr bwMode="auto">
          <a:xfrm>
            <a:off x="2628900" y="4648201"/>
            <a:ext cx="56769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sz="1800" b="1">
                <a:solidFill>
                  <a:srgbClr val="0000CC"/>
                </a:solidFill>
                <a:cs typeface="+mn-cs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cs typeface="+mn-cs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cs typeface="+mn-cs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cs typeface="+mn-cs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cs typeface="+mn-cs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9pPr>
          </a:lstStyle>
          <a:p>
            <a:pPr marL="0" indent="0"/>
            <a:r>
              <a:rPr lang="ru-RU" dirty="0"/>
              <a:t>Конкурс ОПСА «Лучший в профессии 2014», третье место в номинации «Лучшая медицинская сестра участковая»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Заголовок 9"/>
          <p:cNvSpPr txBox="1">
            <a:spLocks/>
          </p:cNvSpPr>
          <p:nvPr/>
        </p:nvSpPr>
        <p:spPr>
          <a:xfrm>
            <a:off x="381000" y="1828800"/>
            <a:ext cx="8458200" cy="2087563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150000"/>
              </a:lnSpc>
              <a:defRPr/>
            </a:pPr>
            <a:endParaRPr lang="ru-RU" sz="2400" b="1" dirty="0">
              <a:solidFill>
                <a:srgbClr val="00330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0" y="1219200"/>
            <a:ext cx="9144000" cy="1588"/>
          </a:xfrm>
          <a:prstGeom prst="line">
            <a:avLst/>
          </a:prstGeom>
          <a:noFill/>
          <a:ln w="25400" algn="ctr">
            <a:solidFill>
              <a:schemeClr val="hlink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9" name="Прямоугольник 18"/>
          <p:cNvSpPr/>
          <p:nvPr/>
        </p:nvSpPr>
        <p:spPr>
          <a:xfrm>
            <a:off x="0" y="152400"/>
            <a:ext cx="9144000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/>
            <a:r>
              <a:rPr lang="ru-RU" altLang="ru-RU" sz="47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Участие в мероприятиях ОПСА</a:t>
            </a:r>
          </a:p>
        </p:txBody>
      </p:sp>
      <p:sp>
        <p:nvSpPr>
          <p:cNvPr id="37892" name="Rectangle 1"/>
          <p:cNvSpPr>
            <a:spLocks noChangeArrowheads="1"/>
          </p:cNvSpPr>
          <p:nvPr/>
        </p:nvSpPr>
        <p:spPr bwMode="auto">
          <a:xfrm>
            <a:off x="0" y="624840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457200" algn="l"/>
                <a:tab pos="2552700" algn="l"/>
              </a:tabLst>
            </a:pPr>
            <a:endParaRPr lang="ru-RU" altLang="ru-RU" sz="240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0000CC"/>
          </a:solidFill>
          <a:ln w="25400" algn="ctr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180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37894" name="Line 7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7895" name="Picture 20" descr="Для презентации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52400" y="1371600"/>
            <a:ext cx="3733800" cy="4724400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pic>
        <p:nvPicPr>
          <p:cNvPr id="29" name="Содержимое 28" descr="2017-08-21-PHOTO-00000099.jpg"/>
          <p:cNvPicPr>
            <a:picLocks noGrp="1" noChangeAspect="1"/>
          </p:cNvPicPr>
          <p:nvPr>
            <p:ph sz="quarter" idx="4"/>
          </p:nvPr>
        </p:nvPicPr>
        <p:blipFill rotWithShape="1">
          <a:blip r:embed="rId4" cstate="print"/>
          <a:srcRect l="13904" r="14683"/>
          <a:stretch/>
        </p:blipFill>
        <p:spPr>
          <a:xfrm>
            <a:off x="7113009" y="4468398"/>
            <a:ext cx="2030991" cy="1765254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sp>
        <p:nvSpPr>
          <p:cNvPr id="37896" name="Rectangle 23"/>
          <p:cNvSpPr>
            <a:spLocks noChangeArrowheads="1"/>
          </p:cNvSpPr>
          <p:nvPr/>
        </p:nvSpPr>
        <p:spPr bwMode="auto">
          <a:xfrm>
            <a:off x="4038600" y="1447800"/>
            <a:ext cx="4800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1800" b="1" dirty="0" smtClean="0">
                <a:solidFill>
                  <a:srgbClr val="0000CC"/>
                </a:solidFill>
                <a:cs typeface="+mn-cs"/>
              </a:rPr>
              <a:t>Первый </a:t>
            </a:r>
            <a:r>
              <a:rPr lang="ru-RU" sz="1800" b="1" dirty="0">
                <a:solidFill>
                  <a:srgbClr val="0000CC"/>
                </a:solidFill>
                <a:cs typeface="+mn-cs"/>
              </a:rPr>
              <a:t>региональный форум «Общественное сестринское движение Омской области 1956 – 2016 гг. </a:t>
            </a:r>
            <a:r>
              <a:rPr lang="ru-RU" sz="1800" b="1" dirty="0">
                <a:solidFill>
                  <a:srgbClr val="0000CC"/>
                </a:solidFill>
                <a:cs typeface="+mn-cs"/>
              </a:rPr>
              <a:t>«Сохраняя традиции устремляемся в будущее: профессионализм, инновации, качество»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</a:pPr>
            <a:endParaRPr lang="ru-RU" sz="1800" b="1" dirty="0">
              <a:solidFill>
                <a:srgbClr val="0000CC"/>
              </a:solidFill>
              <a:cs typeface="+mn-cs"/>
            </a:endParaRPr>
          </a:p>
        </p:txBody>
      </p:sp>
      <p:sp>
        <p:nvSpPr>
          <p:cNvPr id="37898" name="Line 7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8" name="Содержимое 27" descr="2017-08-21-PHOTO-00000101.jpg"/>
          <p:cNvPicPr>
            <a:picLocks noGrp="1" noChangeAspect="1"/>
          </p:cNvPicPr>
          <p:nvPr>
            <p:ph sz="quarter" idx="3"/>
          </p:nvPr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3215" r="9990"/>
          <a:stretch/>
        </p:blipFill>
        <p:spPr>
          <a:xfrm>
            <a:off x="5271554" y="3352800"/>
            <a:ext cx="2334691" cy="1697830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pic>
        <p:nvPicPr>
          <p:cNvPr id="30" name="Содержимое 29" descr="2017-08-21-PHOTO-00000092.jpg"/>
          <p:cNvPicPr>
            <a:picLocks noGrp="1" noChangeAspect="1"/>
          </p:cNvPicPr>
          <p:nvPr>
            <p:ph sz="quarter" idx="2"/>
          </p:nvPr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17598" b="15469"/>
          <a:stretch/>
        </p:blipFill>
        <p:spPr>
          <a:xfrm>
            <a:off x="4050890" y="4267200"/>
            <a:ext cx="1690286" cy="1752600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0" y="1219200"/>
            <a:ext cx="9144000" cy="1588"/>
          </a:xfrm>
          <a:prstGeom prst="line">
            <a:avLst/>
          </a:prstGeom>
          <a:noFill/>
          <a:ln w="25400" algn="ctr">
            <a:solidFill>
              <a:schemeClr val="hlink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9" name="Прямоугольник 18"/>
          <p:cNvSpPr/>
          <p:nvPr/>
        </p:nvSpPr>
        <p:spPr>
          <a:xfrm>
            <a:off x="-76200" y="176213"/>
            <a:ext cx="9144000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/>
            <a:r>
              <a:rPr lang="ru-RU" altLang="ru-RU" sz="47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Участие в мероприятиях ОПСА</a:t>
            </a:r>
          </a:p>
        </p:txBody>
      </p:sp>
      <p:sp>
        <p:nvSpPr>
          <p:cNvPr id="39939" name="Rectangle 1"/>
          <p:cNvSpPr>
            <a:spLocks noChangeArrowheads="1"/>
          </p:cNvSpPr>
          <p:nvPr/>
        </p:nvSpPr>
        <p:spPr bwMode="auto">
          <a:xfrm>
            <a:off x="0" y="624840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457200" algn="l"/>
                <a:tab pos="2552700" algn="l"/>
              </a:tabLst>
            </a:pPr>
            <a:endParaRPr lang="ru-RU" altLang="ru-RU" sz="240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0000CC"/>
          </a:solidFill>
          <a:ln w="25400" algn="ctr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180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39941" name="Line 7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9942" name="Picture 22" descr="Для ассоциации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76600" y="1524000"/>
            <a:ext cx="1905000" cy="2286000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sp>
        <p:nvSpPr>
          <p:cNvPr id="39943" name="Rectangle 16"/>
          <p:cNvSpPr>
            <a:spLocks noGrp="1"/>
          </p:cNvSpPr>
          <p:nvPr>
            <p:ph type="body" sz="half" idx="4294967295"/>
          </p:nvPr>
        </p:nvSpPr>
        <p:spPr>
          <a:xfrm>
            <a:off x="5295900" y="1600200"/>
            <a:ext cx="3848100" cy="18288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ru-RU" sz="2200" b="1" dirty="0" smtClean="0">
                <a:solidFill>
                  <a:srgbClr val="0000CC"/>
                </a:solidFill>
                <a:latin typeface="Arial" charset="0"/>
              </a:rPr>
              <a:t>Расширенное </a:t>
            </a:r>
            <a:r>
              <a:rPr lang="ru-RU" sz="2200" b="1" dirty="0">
                <a:solidFill>
                  <a:srgbClr val="0000CC"/>
                </a:solidFill>
                <a:latin typeface="Arial" charset="0"/>
              </a:rPr>
              <a:t>заседание профессионального комитета ОПСА «Лидерство и инновации – путь к новым достижениям»     </a:t>
            </a:r>
          </a:p>
          <a:p>
            <a:pPr>
              <a:buNone/>
            </a:pPr>
            <a:endParaRPr lang="ru-RU" sz="2200" b="1" dirty="0">
              <a:solidFill>
                <a:srgbClr val="0000CC"/>
              </a:solidFill>
              <a:latin typeface="Arial" charset="0"/>
            </a:endParaRPr>
          </a:p>
          <a:p>
            <a:pPr>
              <a:buNone/>
            </a:pPr>
            <a:endParaRPr lang="ru-RU" sz="2200" b="1" dirty="0">
              <a:solidFill>
                <a:srgbClr val="0000CC"/>
              </a:solidFill>
              <a:latin typeface="Arial" charset="0"/>
            </a:endParaRPr>
          </a:p>
          <a:p>
            <a:pPr>
              <a:buNone/>
            </a:pPr>
            <a:endParaRPr lang="ru-RU" sz="2200" b="1" dirty="0">
              <a:solidFill>
                <a:srgbClr val="0000CC"/>
              </a:solidFill>
              <a:latin typeface="Arial" charset="0"/>
            </a:endParaRPr>
          </a:p>
        </p:txBody>
      </p:sp>
      <p:sp>
        <p:nvSpPr>
          <p:cNvPr id="39944" name="Rectangle 23"/>
          <p:cNvSpPr>
            <a:spLocks noChangeArrowheads="1"/>
          </p:cNvSpPr>
          <p:nvPr/>
        </p:nvSpPr>
        <p:spPr bwMode="auto">
          <a:xfrm>
            <a:off x="3810000" y="4362474"/>
            <a:ext cx="4267200" cy="1200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200" b="1" dirty="0" smtClean="0">
                <a:solidFill>
                  <a:srgbClr val="0000CC"/>
                </a:solidFill>
                <a:cs typeface="+mn-cs"/>
              </a:rPr>
              <a:t>Расширенное </a:t>
            </a:r>
            <a:r>
              <a:rPr lang="ru-RU" sz="2200" b="1" dirty="0">
                <a:solidFill>
                  <a:srgbClr val="0000CC"/>
                </a:solidFill>
                <a:cs typeface="+mn-cs"/>
              </a:rPr>
              <a:t>заседание этического комитета ОПСА «Лидерство и инновации – путь к новым достижениям</a:t>
            </a:r>
            <a:r>
              <a:rPr lang="ru-RU" sz="2200" b="1" dirty="0" smtClean="0">
                <a:solidFill>
                  <a:srgbClr val="0000CC"/>
                </a:solidFill>
                <a:cs typeface="+mn-cs"/>
              </a:rPr>
              <a:t>»</a:t>
            </a:r>
            <a:endParaRPr lang="ru-RU" sz="2200" b="1" dirty="0">
              <a:solidFill>
                <a:srgbClr val="0000CC"/>
              </a:solidFill>
              <a:cs typeface="+mn-cs"/>
            </a:endParaRPr>
          </a:p>
        </p:txBody>
      </p:sp>
      <p:pic>
        <p:nvPicPr>
          <p:cNvPr id="39945" name="Picture 16" descr="IMG_836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28600" y="1447800"/>
            <a:ext cx="2836863" cy="2081213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pic>
        <p:nvPicPr>
          <p:cNvPr id="39946" name="Picture 17" descr="IMG_837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33400" y="3793343"/>
            <a:ext cx="3076575" cy="2185988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0" y="1219200"/>
            <a:ext cx="9144000" cy="1588"/>
          </a:xfrm>
          <a:prstGeom prst="line">
            <a:avLst/>
          </a:prstGeom>
          <a:noFill/>
          <a:ln w="25400" algn="ctr">
            <a:solidFill>
              <a:schemeClr val="hlink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9" name="Прямоугольник 18"/>
          <p:cNvSpPr/>
          <p:nvPr/>
        </p:nvSpPr>
        <p:spPr>
          <a:xfrm>
            <a:off x="0" y="152400"/>
            <a:ext cx="9144000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/>
            <a:r>
              <a:rPr lang="ru-RU" altLang="ru-RU" sz="47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Участие в мероприятиях ОПСА</a:t>
            </a:r>
          </a:p>
        </p:txBody>
      </p:sp>
      <p:sp>
        <p:nvSpPr>
          <p:cNvPr id="41987" name="Rectangle 1"/>
          <p:cNvSpPr>
            <a:spLocks noChangeArrowheads="1"/>
          </p:cNvSpPr>
          <p:nvPr/>
        </p:nvSpPr>
        <p:spPr bwMode="auto">
          <a:xfrm>
            <a:off x="0" y="624840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457200" algn="l"/>
                <a:tab pos="2552700" algn="l"/>
              </a:tabLst>
            </a:pPr>
            <a:endParaRPr lang="ru-RU" altLang="ru-RU" sz="240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0000CC"/>
          </a:solidFill>
          <a:ln w="25400" algn="ctr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180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41989" name="Line 7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990" name="Rectangle 15"/>
          <p:cNvSpPr>
            <a:spLocks noGrp="1"/>
          </p:cNvSpPr>
          <p:nvPr>
            <p:ph type="title" idx="4294967295"/>
          </p:nvPr>
        </p:nvSpPr>
        <p:spPr>
          <a:xfrm>
            <a:off x="3886200" y="4572000"/>
            <a:ext cx="5181600" cy="14478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>
              <a:spcBef>
                <a:spcPct val="20000"/>
              </a:spcBef>
              <a:buFont typeface="Arial" charset="0"/>
              <a:buNone/>
            </a:pPr>
            <a:r>
              <a:rPr lang="ru-RU" sz="2200" b="1" dirty="0">
                <a:solidFill>
                  <a:srgbClr val="0000CC"/>
                </a:solidFill>
                <a:latin typeface="Arial" charset="0"/>
                <a:ea typeface="+mn-ea"/>
                <a:cs typeface="+mn-cs"/>
              </a:rPr>
              <a:t>Конференция «Лидерство и инновации в анестезиологии и реаниматологии»</a:t>
            </a:r>
          </a:p>
        </p:txBody>
      </p:sp>
      <p:sp>
        <p:nvSpPr>
          <p:cNvPr id="41991" name="Rectangle 9"/>
          <p:cNvSpPr>
            <a:spLocks noGrp="1"/>
          </p:cNvSpPr>
          <p:nvPr>
            <p:ph type="body" sz="half" idx="3"/>
          </p:nvPr>
        </p:nvSpPr>
        <p:spPr>
          <a:xfrm>
            <a:off x="76200" y="1676400"/>
            <a:ext cx="4038600" cy="12192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r">
              <a:buNone/>
            </a:pPr>
            <a:r>
              <a:rPr lang="en-US" sz="2200" b="1" dirty="0" smtClean="0">
                <a:solidFill>
                  <a:srgbClr val="0000CC"/>
                </a:solidFill>
                <a:latin typeface="Arial" charset="0"/>
              </a:rPr>
              <a:t>III</a:t>
            </a:r>
            <a:r>
              <a:rPr lang="ru-RU" sz="2200" b="1" dirty="0" smtClean="0">
                <a:solidFill>
                  <a:srgbClr val="0000CC"/>
                </a:solidFill>
                <a:latin typeface="Arial" charset="0"/>
              </a:rPr>
              <a:t> отчетно-выборная </a:t>
            </a:r>
            <a:r>
              <a:rPr lang="ru-RU" sz="2200" b="1" dirty="0">
                <a:solidFill>
                  <a:srgbClr val="0000CC"/>
                </a:solidFill>
                <a:latin typeface="Arial" charset="0"/>
              </a:rPr>
              <a:t>конференция ОПСА </a:t>
            </a:r>
            <a:endParaRPr lang="ru-RU" sz="2200" b="1" dirty="0" smtClean="0">
              <a:solidFill>
                <a:srgbClr val="0000CC"/>
              </a:solidFill>
              <a:latin typeface="Arial" charset="0"/>
            </a:endParaRPr>
          </a:p>
          <a:p>
            <a:pPr marL="0" indent="0" algn="r">
              <a:buNone/>
            </a:pPr>
            <a:r>
              <a:rPr lang="ru-RU" sz="2200" b="1" dirty="0" smtClean="0">
                <a:solidFill>
                  <a:srgbClr val="0000CC"/>
                </a:solidFill>
                <a:latin typeface="Arial" charset="0"/>
              </a:rPr>
              <a:t>2010 </a:t>
            </a:r>
            <a:r>
              <a:rPr lang="ru-RU" sz="2200" b="1" dirty="0">
                <a:solidFill>
                  <a:srgbClr val="0000CC"/>
                </a:solidFill>
                <a:latin typeface="Arial" charset="0"/>
              </a:rPr>
              <a:t>– 2015 гг.</a:t>
            </a:r>
          </a:p>
        </p:txBody>
      </p:sp>
      <p:pic>
        <p:nvPicPr>
          <p:cNvPr id="41992" name="Picture 14" descr="Для презентации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1371600"/>
            <a:ext cx="4572000" cy="2667000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pic>
        <p:nvPicPr>
          <p:cNvPr id="41993" name="Picture 18" descr="IMG_258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66701" y="3352800"/>
            <a:ext cx="3619499" cy="2734469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0" y="1219200"/>
            <a:ext cx="9144000" cy="1588"/>
          </a:xfrm>
          <a:prstGeom prst="line">
            <a:avLst/>
          </a:prstGeom>
          <a:noFill/>
          <a:ln w="25400" algn="ctr">
            <a:solidFill>
              <a:schemeClr val="hlink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9" name="Прямоугольник 18"/>
          <p:cNvSpPr/>
          <p:nvPr/>
        </p:nvSpPr>
        <p:spPr>
          <a:xfrm>
            <a:off x="-76200" y="152400"/>
            <a:ext cx="9144000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/>
            <a:r>
              <a:rPr lang="ru-RU" altLang="ru-RU" sz="47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Участие в акциях ОПСА</a:t>
            </a:r>
          </a:p>
        </p:txBody>
      </p:sp>
      <p:sp>
        <p:nvSpPr>
          <p:cNvPr id="44035" name="Rectangle 1"/>
          <p:cNvSpPr>
            <a:spLocks noChangeArrowheads="1"/>
          </p:cNvSpPr>
          <p:nvPr/>
        </p:nvSpPr>
        <p:spPr bwMode="auto">
          <a:xfrm>
            <a:off x="0" y="624840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457200" algn="l"/>
                <a:tab pos="2552700" algn="l"/>
              </a:tabLst>
            </a:pPr>
            <a:endParaRPr lang="ru-RU" altLang="ru-RU" sz="240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0000CC"/>
          </a:solidFill>
          <a:ln w="25400" algn="ctr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180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44037" name="Line 7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4038" name="Rectangle 14"/>
          <p:cNvSpPr>
            <a:spLocks noGrp="1"/>
          </p:cNvSpPr>
          <p:nvPr>
            <p:ph type="body" sz="half" idx="3"/>
          </p:nvPr>
        </p:nvSpPr>
        <p:spPr>
          <a:xfrm>
            <a:off x="76200" y="4800600"/>
            <a:ext cx="5181600" cy="12954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ru-RU" sz="2200" b="1">
                <a:solidFill>
                  <a:srgbClr val="0000CC"/>
                </a:solidFill>
                <a:latin typeface="Arial" charset="0"/>
              </a:rPr>
              <a:t>Всероссийская акция, посвященная Всемирному дню гигиены рук «Чистые руки спасут жизни»</a:t>
            </a:r>
          </a:p>
        </p:txBody>
      </p:sp>
      <p:pic>
        <p:nvPicPr>
          <p:cNvPr id="44039" name="Picture 27" descr="IMG_20160505_12252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04800" y="1447800"/>
            <a:ext cx="4876800" cy="3124200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pic>
        <p:nvPicPr>
          <p:cNvPr id="44040" name="Picture 28" descr="День борьбы с раком"/>
          <p:cNvPicPr>
            <a:picLocks noGrp="1" noChangeAspect="1" noChangeArrowheads="1"/>
          </p:cNvPicPr>
          <p:nvPr>
            <p:ph sz="quarter" idx="2"/>
          </p:nvPr>
        </p:nvPicPr>
        <p:blipFill rotWithShape="1">
          <a:blip r:embed="rId4"/>
          <a:srcRect b="11737"/>
          <a:stretch/>
        </p:blipFill>
        <p:spPr>
          <a:xfrm>
            <a:off x="6096000" y="2895600"/>
            <a:ext cx="2438400" cy="3161071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sp>
        <p:nvSpPr>
          <p:cNvPr id="44041" name="Rectangle 29"/>
          <p:cNvSpPr>
            <a:spLocks/>
          </p:cNvSpPr>
          <p:nvPr/>
        </p:nvSpPr>
        <p:spPr bwMode="auto">
          <a:xfrm flipH="1">
            <a:off x="5257800" y="1371600"/>
            <a:ext cx="3810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200" b="1" dirty="0" smtClean="0">
                <a:solidFill>
                  <a:srgbClr val="0000CC"/>
                </a:solidFill>
                <a:cs typeface="+mn-cs"/>
              </a:rPr>
              <a:t>Всероссийская </a:t>
            </a:r>
            <a:r>
              <a:rPr lang="ru-RU" sz="2200" b="1" dirty="0">
                <a:solidFill>
                  <a:srgbClr val="0000CC"/>
                </a:solidFill>
                <a:cs typeface="+mn-cs"/>
              </a:rPr>
              <a:t>акция, посвященная Всемирному дню борьбы против рака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0" y="1219200"/>
            <a:ext cx="9144000" cy="1588"/>
          </a:xfrm>
          <a:prstGeom prst="line">
            <a:avLst/>
          </a:prstGeom>
          <a:noFill/>
          <a:ln w="25400" algn="ctr">
            <a:solidFill>
              <a:schemeClr val="hlink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9" name="Прямоугольник 18"/>
          <p:cNvSpPr/>
          <p:nvPr/>
        </p:nvSpPr>
        <p:spPr>
          <a:xfrm>
            <a:off x="-76200" y="176213"/>
            <a:ext cx="9144000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/>
            <a:r>
              <a:rPr lang="ru-RU" altLang="ru-RU" sz="47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Участие в акциях ОПСА</a:t>
            </a:r>
          </a:p>
        </p:txBody>
      </p:sp>
      <p:sp>
        <p:nvSpPr>
          <p:cNvPr id="46083" name="Rectangle 1"/>
          <p:cNvSpPr>
            <a:spLocks noChangeArrowheads="1"/>
          </p:cNvSpPr>
          <p:nvPr/>
        </p:nvSpPr>
        <p:spPr bwMode="auto">
          <a:xfrm>
            <a:off x="0" y="624840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457200" algn="l"/>
                <a:tab pos="2552700" algn="l"/>
              </a:tabLst>
            </a:pPr>
            <a:endParaRPr lang="ru-RU" altLang="ru-RU" sz="240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0000CC"/>
          </a:solidFill>
          <a:ln w="25400" algn="ctr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180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46085" name="Line 6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6086" name="Picture 15" descr="IMG-fa98008e2519248ba80ab85d821f1855-V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800600" y="1371600"/>
            <a:ext cx="4114800" cy="4572000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pic>
        <p:nvPicPr>
          <p:cNvPr id="46087" name="Picture 14" descr="IMG_20170324_13451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28600" y="1371600"/>
            <a:ext cx="4267200" cy="2743200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sp>
        <p:nvSpPr>
          <p:cNvPr id="46088" name="Rectangle 7"/>
          <p:cNvSpPr>
            <a:spLocks noGrp="1"/>
          </p:cNvSpPr>
          <p:nvPr>
            <p:ph type="body" sz="half" idx="4294967295"/>
          </p:nvPr>
        </p:nvSpPr>
        <p:spPr>
          <a:xfrm>
            <a:off x="152400" y="4191000"/>
            <a:ext cx="4572000" cy="17526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600" b="1" dirty="0">
                <a:solidFill>
                  <a:srgbClr val="0000CC"/>
                </a:solidFill>
                <a:latin typeface="Arial" charset="0"/>
              </a:rPr>
              <a:t>Всероссийская акция, посвященная </a:t>
            </a:r>
            <a:endParaRPr lang="ru-RU" sz="2600" b="1" dirty="0" smtClean="0">
              <a:solidFill>
                <a:srgbClr val="0000CC"/>
              </a:solidFill>
              <a:latin typeface="Arial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600" b="1" dirty="0" smtClean="0">
                <a:solidFill>
                  <a:srgbClr val="0000CC"/>
                </a:solidFill>
                <a:latin typeface="Arial" charset="0"/>
              </a:rPr>
              <a:t>Всемирному </a:t>
            </a:r>
            <a:r>
              <a:rPr lang="ru-RU" sz="2600" b="1" dirty="0">
                <a:solidFill>
                  <a:srgbClr val="0000CC"/>
                </a:solidFill>
                <a:latin typeface="Arial" charset="0"/>
              </a:rPr>
              <a:t>дню борьбы с туберкулезом «Белая ромашка»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0" y="1219200"/>
            <a:ext cx="9144000" cy="1588"/>
          </a:xfrm>
          <a:prstGeom prst="line">
            <a:avLst/>
          </a:prstGeom>
          <a:noFill/>
          <a:ln w="25400" algn="ctr">
            <a:solidFill>
              <a:schemeClr val="hlink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9" name="Прямоугольник 18"/>
          <p:cNvSpPr/>
          <p:nvPr/>
        </p:nvSpPr>
        <p:spPr>
          <a:xfrm>
            <a:off x="-76200" y="152400"/>
            <a:ext cx="9144000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/>
            <a:r>
              <a:rPr lang="ru-RU" altLang="ru-RU" sz="47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Участие в акциях ОПСА</a:t>
            </a:r>
          </a:p>
        </p:txBody>
      </p:sp>
      <p:sp>
        <p:nvSpPr>
          <p:cNvPr id="48131" name="Rectangle 1"/>
          <p:cNvSpPr>
            <a:spLocks noChangeArrowheads="1"/>
          </p:cNvSpPr>
          <p:nvPr/>
        </p:nvSpPr>
        <p:spPr bwMode="auto">
          <a:xfrm>
            <a:off x="0" y="624840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457200" algn="l"/>
                <a:tab pos="2552700" algn="l"/>
              </a:tabLst>
            </a:pPr>
            <a:endParaRPr lang="ru-RU" altLang="ru-RU" sz="240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0000CC"/>
          </a:solidFill>
          <a:ln w="25400" algn="ctr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180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48133" name="Line 6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134" name="Rectangle 9"/>
          <p:cNvSpPr>
            <a:spLocks noGrp="1"/>
          </p:cNvSpPr>
          <p:nvPr>
            <p:ph type="body" sz="half" idx="4294967295"/>
          </p:nvPr>
        </p:nvSpPr>
        <p:spPr>
          <a:xfrm>
            <a:off x="-76200" y="4800600"/>
            <a:ext cx="9144000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ru-RU" sz="3500" b="1" dirty="0">
                <a:solidFill>
                  <a:srgbClr val="0000CC"/>
                </a:solidFill>
                <a:latin typeface="Arial" charset="0"/>
              </a:rPr>
              <a:t>Конкурс плакатов ОПСА</a:t>
            </a:r>
          </a:p>
          <a:p>
            <a:pPr marL="0" indent="0" algn="ctr">
              <a:buNone/>
            </a:pPr>
            <a:r>
              <a:rPr lang="ru-RU" sz="3500" b="1" dirty="0">
                <a:solidFill>
                  <a:srgbClr val="0000CC"/>
                </a:solidFill>
                <a:latin typeface="Arial" charset="0"/>
              </a:rPr>
              <a:t>«Чужих детей не бывает»</a:t>
            </a:r>
          </a:p>
        </p:txBody>
      </p:sp>
      <p:pic>
        <p:nvPicPr>
          <p:cNvPr id="48135" name="Picture 12" descr="Плакат № 1 МСЧ 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81000" y="1371600"/>
            <a:ext cx="3962400" cy="3276600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pic>
        <p:nvPicPr>
          <p:cNvPr id="48136" name="Picture 13" descr="Плакат № 2 МСЧ 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800600" y="1371600"/>
            <a:ext cx="3962400" cy="3276600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0" y="1219200"/>
            <a:ext cx="9144000" cy="1588"/>
          </a:xfrm>
          <a:prstGeom prst="line">
            <a:avLst/>
          </a:prstGeom>
          <a:noFill/>
          <a:ln w="25400" algn="ctr">
            <a:solidFill>
              <a:schemeClr val="hlink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9" name="Прямоугольник 18"/>
          <p:cNvSpPr/>
          <p:nvPr/>
        </p:nvSpPr>
        <p:spPr>
          <a:xfrm>
            <a:off x="-76200" y="176213"/>
            <a:ext cx="9144000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/>
            <a:r>
              <a:rPr lang="ru-RU" altLang="ru-RU" sz="47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Участие в акциях ОПСА</a:t>
            </a:r>
          </a:p>
        </p:txBody>
      </p:sp>
      <p:sp>
        <p:nvSpPr>
          <p:cNvPr id="50179" name="Rectangle 1"/>
          <p:cNvSpPr>
            <a:spLocks noChangeArrowheads="1"/>
          </p:cNvSpPr>
          <p:nvPr/>
        </p:nvSpPr>
        <p:spPr bwMode="auto">
          <a:xfrm>
            <a:off x="0" y="624840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457200" algn="l"/>
                <a:tab pos="2552700" algn="l"/>
              </a:tabLst>
            </a:pPr>
            <a:endParaRPr lang="ru-RU" altLang="ru-RU" sz="240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0000CC"/>
          </a:solidFill>
          <a:ln w="25400" algn="ctr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180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0181" name="Line 6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0182" name="Rectangle 7"/>
          <p:cNvSpPr>
            <a:spLocks noGrp="1"/>
          </p:cNvSpPr>
          <p:nvPr>
            <p:ph type="body" sz="half" idx="4294967295"/>
          </p:nvPr>
        </p:nvSpPr>
        <p:spPr>
          <a:xfrm>
            <a:off x="-76200" y="4648200"/>
            <a:ext cx="9144000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3500" b="1" dirty="0">
                <a:solidFill>
                  <a:srgbClr val="0000CC"/>
                </a:solidFill>
                <a:latin typeface="Arial" charset="0"/>
              </a:rPr>
              <a:t>Акция </a:t>
            </a:r>
            <a:r>
              <a:rPr lang="ru-RU" sz="3500" b="1" dirty="0" smtClean="0">
                <a:solidFill>
                  <a:srgbClr val="0000CC"/>
                </a:solidFill>
                <a:latin typeface="Arial" charset="0"/>
              </a:rPr>
              <a:t>ОПСА, </a:t>
            </a:r>
            <a:r>
              <a:rPr lang="ru-RU" sz="3500" b="1" dirty="0">
                <a:solidFill>
                  <a:srgbClr val="0000CC"/>
                </a:solidFill>
                <a:latin typeface="Arial" charset="0"/>
              </a:rPr>
              <a:t>посвященная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500" b="1" dirty="0">
                <a:solidFill>
                  <a:srgbClr val="0000CC"/>
                </a:solidFill>
                <a:latin typeface="Arial" charset="0"/>
              </a:rPr>
              <a:t>Международному дню защиты детей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500" b="1" dirty="0">
                <a:solidFill>
                  <a:srgbClr val="0000CC"/>
                </a:solidFill>
                <a:latin typeface="Arial" charset="0"/>
              </a:rPr>
              <a:t>«Чужих детей не бывает»</a:t>
            </a:r>
          </a:p>
        </p:txBody>
      </p:sp>
      <p:pic>
        <p:nvPicPr>
          <p:cNvPr id="50183" name="Picture 13" descr="Чужих детей не бывает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3" cstate="print"/>
          <a:srcRect l="15890" t="20080" r="6332" b="4919"/>
          <a:stretch/>
        </p:blipFill>
        <p:spPr>
          <a:xfrm>
            <a:off x="304800" y="1447799"/>
            <a:ext cx="4495800" cy="3211285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pic>
        <p:nvPicPr>
          <p:cNvPr id="50184" name="Picture 15" descr="Чужих детей не бывает1"/>
          <p:cNvPicPr>
            <a:picLocks noGrp="1" noChangeAspect="1" noChangeArrowheads="1"/>
          </p:cNvPicPr>
          <p:nvPr>
            <p:ph sz="quarter" idx="2"/>
          </p:nvPr>
        </p:nvPicPr>
        <p:blipFill rotWithShape="1">
          <a:blip r:embed="rId4" cstate="print"/>
          <a:srcRect l="17712" t="8951" r="16555" b="2500"/>
          <a:stretch/>
        </p:blipFill>
        <p:spPr>
          <a:xfrm>
            <a:off x="5181600" y="1447800"/>
            <a:ext cx="3200400" cy="3253741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0" y="1219200"/>
            <a:ext cx="9144000" cy="1588"/>
          </a:xfrm>
          <a:prstGeom prst="line">
            <a:avLst/>
          </a:prstGeom>
          <a:noFill/>
          <a:ln w="25400" algn="ctr">
            <a:solidFill>
              <a:schemeClr val="hlink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9" name="Прямоугольник 18"/>
          <p:cNvSpPr/>
          <p:nvPr/>
        </p:nvSpPr>
        <p:spPr>
          <a:xfrm>
            <a:off x="-76200" y="176213"/>
            <a:ext cx="9144000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/>
            <a:r>
              <a:rPr lang="ru-RU" altLang="ru-RU" sz="47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Общебольничные мероприятия</a:t>
            </a:r>
          </a:p>
        </p:txBody>
      </p:sp>
      <p:sp>
        <p:nvSpPr>
          <p:cNvPr id="52227" name="Rectangle 1"/>
          <p:cNvSpPr>
            <a:spLocks noChangeArrowheads="1"/>
          </p:cNvSpPr>
          <p:nvPr/>
        </p:nvSpPr>
        <p:spPr bwMode="auto">
          <a:xfrm>
            <a:off x="0" y="624840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457200" algn="l"/>
                <a:tab pos="2552700" algn="l"/>
              </a:tabLst>
            </a:pPr>
            <a:endParaRPr lang="ru-RU" altLang="ru-RU" sz="240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0000CC"/>
          </a:solidFill>
          <a:ln w="25400" algn="ctr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180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2229" name="Line 6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230" name="Rectangle 7"/>
          <p:cNvSpPr>
            <a:spLocks noGrp="1"/>
          </p:cNvSpPr>
          <p:nvPr>
            <p:ph type="body" sz="half" idx="4294967295"/>
          </p:nvPr>
        </p:nvSpPr>
        <p:spPr>
          <a:xfrm>
            <a:off x="4572000" y="1752600"/>
            <a:ext cx="3962400" cy="91440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4000" b="1" dirty="0" smtClean="0">
                <a:solidFill>
                  <a:srgbClr val="0000CC"/>
                </a:solidFill>
                <a:latin typeface="Arial" charset="0"/>
              </a:rPr>
              <a:t>Заседания</a:t>
            </a:r>
          </a:p>
        </p:txBody>
      </p:sp>
      <p:pic>
        <p:nvPicPr>
          <p:cNvPr id="11" name="Содержимое 10" descr="Фото №5.JPG"/>
          <p:cNvPicPr>
            <a:picLocks noGrp="1" noChangeAspect="1"/>
          </p:cNvPicPr>
          <p:nvPr>
            <p:ph sz="quarter" idx="3"/>
          </p:nvPr>
        </p:nvPicPr>
        <p:blipFill>
          <a:blip r:embed="rId3" cstate="print"/>
          <a:stretch>
            <a:fillRect/>
          </a:stretch>
        </p:blipFill>
        <p:spPr>
          <a:xfrm>
            <a:off x="914400" y="3733800"/>
            <a:ext cx="3304692" cy="2339975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pic>
        <p:nvPicPr>
          <p:cNvPr id="52232" name="Picture 14" descr="Изображение 00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525296" y="2971800"/>
            <a:ext cx="4405923" cy="3124200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pic>
        <p:nvPicPr>
          <p:cNvPr id="52233" name="Рисунок 1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5" cstate="print"/>
          <a:srcRect l="6666" t="12545"/>
          <a:stretch/>
        </p:blipFill>
        <p:spPr>
          <a:xfrm>
            <a:off x="304800" y="1371600"/>
            <a:ext cx="3200400" cy="2138516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0" y="1219200"/>
            <a:ext cx="9144000" cy="1588"/>
          </a:xfrm>
          <a:prstGeom prst="line">
            <a:avLst/>
          </a:prstGeom>
          <a:noFill/>
          <a:ln w="25400" algn="ctr">
            <a:solidFill>
              <a:schemeClr val="hlink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9" name="Прямоугольник 18"/>
          <p:cNvSpPr/>
          <p:nvPr/>
        </p:nvSpPr>
        <p:spPr>
          <a:xfrm>
            <a:off x="-76200" y="176213"/>
            <a:ext cx="9144000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/>
            <a:r>
              <a:rPr lang="ru-RU" altLang="ru-RU" sz="47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Общебольничные мероприятия</a:t>
            </a:r>
          </a:p>
        </p:txBody>
      </p:sp>
      <p:sp>
        <p:nvSpPr>
          <p:cNvPr id="54275" name="Rectangle 1"/>
          <p:cNvSpPr>
            <a:spLocks noChangeArrowheads="1"/>
          </p:cNvSpPr>
          <p:nvPr/>
        </p:nvSpPr>
        <p:spPr bwMode="auto">
          <a:xfrm>
            <a:off x="0" y="624840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457200" algn="l"/>
                <a:tab pos="2552700" algn="l"/>
              </a:tabLst>
            </a:pPr>
            <a:endParaRPr lang="ru-RU" altLang="ru-RU" sz="240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0000CC"/>
          </a:solidFill>
          <a:ln w="25400" algn="ctr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180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4277" name="Line 6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4278" name="Rectangle 7"/>
          <p:cNvSpPr>
            <a:spLocks noGrp="1"/>
          </p:cNvSpPr>
          <p:nvPr>
            <p:ph type="body" sz="half" idx="4294967295"/>
          </p:nvPr>
        </p:nvSpPr>
        <p:spPr>
          <a:xfrm>
            <a:off x="3581400" y="1524000"/>
            <a:ext cx="5257800" cy="1905000"/>
          </a:xfrm>
        </p:spPr>
        <p:txBody>
          <a:bodyPr/>
          <a:lstStyle/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ru-RU" b="1" smtClean="0">
                <a:solidFill>
                  <a:srgbClr val="0000CC"/>
                </a:solidFill>
                <a:latin typeface="Arial" charset="0"/>
              </a:rPr>
              <a:t>Комплексные обходы, аттестации на рабочем месте</a:t>
            </a:r>
          </a:p>
        </p:txBody>
      </p:sp>
      <p:pic>
        <p:nvPicPr>
          <p:cNvPr id="54279" name="Picture 12" descr="Изображение 00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33975" y="3428999"/>
            <a:ext cx="3670511" cy="2632075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sp>
        <p:nvSpPr>
          <p:cNvPr id="54281" name="Line 13"/>
          <p:cNvSpPr>
            <a:spLocks noChangeShapeType="1"/>
          </p:cNvSpPr>
          <p:nvPr/>
        </p:nvSpPr>
        <p:spPr bwMode="auto">
          <a:xfrm>
            <a:off x="457200" y="16002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4282" name="Объект 7"/>
          <p:cNvPicPr>
            <a:picLocks noGrp="1" noChangeAspect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02406" y="1371600"/>
            <a:ext cx="3226594" cy="2419946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pic>
        <p:nvPicPr>
          <p:cNvPr id="54280" name="Объект 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2087" y="3429000"/>
            <a:ext cx="3490913" cy="2632075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Прямая соединительная линия 15"/>
          <p:cNvCxnSpPr>
            <a:cxnSpLocks noChangeShapeType="1"/>
          </p:cNvCxnSpPr>
          <p:nvPr/>
        </p:nvCxnSpPr>
        <p:spPr bwMode="auto">
          <a:xfrm>
            <a:off x="0" y="6248400"/>
            <a:ext cx="9144000" cy="1588"/>
          </a:xfrm>
          <a:prstGeom prst="line">
            <a:avLst/>
          </a:prstGeom>
          <a:noFill/>
          <a:ln w="38100" algn="ctr">
            <a:solidFill>
              <a:srgbClr val="0000CC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</p:cxn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0000CC"/>
          </a:solidFill>
          <a:ln w="28575" algn="ctr">
            <a:solidFill>
              <a:srgbClr val="0000CC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ru-RU" sz="1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76200" y="152400"/>
            <a:ext cx="8991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>
              <a:defRPr/>
            </a:pPr>
            <a:r>
              <a:rPr lang="ru-RU" sz="43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Arial" charset="0"/>
              </a:rPr>
              <a:t>История </a:t>
            </a:r>
            <a:endParaRPr lang="ru-RU" sz="4300" b="1" dirty="0" smtClean="0">
              <a:solidFill>
                <a:srgbClr val="92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+mn-ea"/>
              <a:cs typeface="Arial" charset="0"/>
            </a:endParaRPr>
          </a:p>
          <a:p>
            <a:pPr algn="ctr">
              <a:defRPr/>
            </a:pPr>
            <a:r>
              <a:rPr lang="ru-RU" sz="4300" b="1" dirty="0" smtClean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Arial" charset="0"/>
              </a:rPr>
              <a:t>Совета </a:t>
            </a:r>
            <a:r>
              <a:rPr lang="ru-RU" sz="43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Arial" charset="0"/>
              </a:rPr>
              <a:t>по сестринскому делу</a:t>
            </a:r>
          </a:p>
        </p:txBody>
      </p:sp>
      <p:sp>
        <p:nvSpPr>
          <p:cNvPr id="21508" name="TextBox 26"/>
          <p:cNvSpPr txBox="1">
            <a:spLocks noChangeArrowheads="1"/>
          </p:cNvSpPr>
          <p:nvPr/>
        </p:nvSpPr>
        <p:spPr bwMode="auto">
          <a:xfrm>
            <a:off x="152400" y="4953000"/>
            <a:ext cx="8839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0000CC"/>
                </a:solidFill>
              </a:rPr>
              <a:t>Первый состав Совета медицинских сестер был сформирован  в 1975 году</a:t>
            </a:r>
          </a:p>
        </p:txBody>
      </p:sp>
      <p:cxnSp>
        <p:nvCxnSpPr>
          <p:cNvPr id="21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0" y="1219200"/>
            <a:ext cx="9144000" cy="1588"/>
          </a:xfrm>
          <a:prstGeom prst="line">
            <a:avLst/>
          </a:prstGeom>
          <a:noFill/>
          <a:ln w="25400" algn="ctr">
            <a:solidFill>
              <a:srgbClr val="0000CC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pic>
        <p:nvPicPr>
          <p:cNvPr id="21510" name="Picture 13" descr="Первый Совет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41475" y="1434690"/>
            <a:ext cx="5791200" cy="3518310"/>
          </a:xfrm>
          <a:ln w="28575">
            <a:solidFill>
              <a:schemeClr val="hlink"/>
            </a:solidFill>
          </a:ln>
        </p:spPr>
      </p:pic>
      <p:sp>
        <p:nvSpPr>
          <p:cNvPr id="21511" name="Line 16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0" y="1219200"/>
            <a:ext cx="9144000" cy="1588"/>
          </a:xfrm>
          <a:prstGeom prst="line">
            <a:avLst/>
          </a:prstGeom>
          <a:noFill/>
          <a:ln w="25400" algn="ctr">
            <a:solidFill>
              <a:schemeClr val="hlink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9" name="Прямоугольник 18"/>
          <p:cNvSpPr/>
          <p:nvPr/>
        </p:nvSpPr>
        <p:spPr>
          <a:xfrm>
            <a:off x="-76200" y="176213"/>
            <a:ext cx="9144000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/>
            <a:r>
              <a:rPr lang="ru-RU" altLang="ru-RU" sz="47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Общебольничные мероприятия</a:t>
            </a:r>
          </a:p>
        </p:txBody>
      </p:sp>
      <p:sp>
        <p:nvSpPr>
          <p:cNvPr id="56323" name="Rectangle 1"/>
          <p:cNvSpPr>
            <a:spLocks noChangeArrowheads="1"/>
          </p:cNvSpPr>
          <p:nvPr/>
        </p:nvSpPr>
        <p:spPr bwMode="auto">
          <a:xfrm>
            <a:off x="0" y="624840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457200" algn="l"/>
                <a:tab pos="2552700" algn="l"/>
              </a:tabLst>
            </a:pPr>
            <a:endParaRPr lang="ru-RU" altLang="ru-RU" sz="240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0000CC"/>
          </a:solidFill>
          <a:ln w="25400" algn="ctr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180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6325" name="Line 6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326" name="Rectangle 7"/>
          <p:cNvSpPr>
            <a:spLocks noGrp="1"/>
          </p:cNvSpPr>
          <p:nvPr>
            <p:ph type="body" sz="half" idx="4294967295"/>
          </p:nvPr>
        </p:nvSpPr>
        <p:spPr>
          <a:xfrm>
            <a:off x="3657600" y="1752600"/>
            <a:ext cx="5486400" cy="106680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b="1" smtClean="0">
                <a:solidFill>
                  <a:srgbClr val="0000CC"/>
                </a:solidFill>
                <a:latin typeface="Arial" charset="0"/>
              </a:rPr>
              <a:t>Международный день медицинской сестры</a:t>
            </a:r>
          </a:p>
        </p:txBody>
      </p:sp>
      <p:pic>
        <p:nvPicPr>
          <p:cNvPr id="56327" name="Picture 23" descr="Изображение 06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8599" y="1447800"/>
            <a:ext cx="3501223" cy="2379916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pic>
        <p:nvPicPr>
          <p:cNvPr id="56328" name="Picture 24" descr="Изображение 06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562600" y="3810000"/>
            <a:ext cx="3295269" cy="2288381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pic>
        <p:nvPicPr>
          <p:cNvPr id="56329" name="Picture 25" descr="День медицинской сестры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1981200" y="3200400"/>
            <a:ext cx="3514572" cy="2379916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0" y="1219200"/>
            <a:ext cx="9144000" cy="1588"/>
          </a:xfrm>
          <a:prstGeom prst="line">
            <a:avLst/>
          </a:prstGeom>
          <a:noFill/>
          <a:ln w="25400" algn="ctr">
            <a:solidFill>
              <a:schemeClr val="hlink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9" name="Прямоугольник 18"/>
          <p:cNvSpPr/>
          <p:nvPr/>
        </p:nvSpPr>
        <p:spPr>
          <a:xfrm>
            <a:off x="-76200" y="176213"/>
            <a:ext cx="9144000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/>
            <a:r>
              <a:rPr lang="ru-RU" altLang="ru-RU" sz="47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Общебольничные мероприятия</a:t>
            </a:r>
          </a:p>
        </p:txBody>
      </p:sp>
      <p:sp>
        <p:nvSpPr>
          <p:cNvPr id="58371" name="Rectangle 1"/>
          <p:cNvSpPr>
            <a:spLocks noChangeArrowheads="1"/>
          </p:cNvSpPr>
          <p:nvPr/>
        </p:nvSpPr>
        <p:spPr bwMode="auto">
          <a:xfrm>
            <a:off x="0" y="624840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457200" algn="l"/>
                <a:tab pos="2552700" algn="l"/>
              </a:tabLst>
            </a:pPr>
            <a:endParaRPr lang="ru-RU" altLang="ru-RU" sz="240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0000CC"/>
          </a:solidFill>
          <a:ln w="25400" algn="ctr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180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8373" name="Line 6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74" name="Rectangle 7"/>
          <p:cNvSpPr>
            <a:spLocks noGrp="1"/>
          </p:cNvSpPr>
          <p:nvPr>
            <p:ph type="body" sz="half" idx="4294967295"/>
          </p:nvPr>
        </p:nvSpPr>
        <p:spPr>
          <a:xfrm>
            <a:off x="3581400" y="1524000"/>
            <a:ext cx="5486400" cy="121920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3000" b="1" smtClean="0">
                <a:solidFill>
                  <a:srgbClr val="0000CC"/>
                </a:solidFill>
                <a:latin typeface="Arial" charset="0"/>
              </a:rPr>
              <a:t>Посвящение в профессию молодых специалистов</a:t>
            </a:r>
          </a:p>
        </p:txBody>
      </p:sp>
      <p:pic>
        <p:nvPicPr>
          <p:cNvPr id="58375" name="Picture 14" descr="Изображение 09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82341" y="1371600"/>
            <a:ext cx="3322859" cy="2360979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pic>
        <p:nvPicPr>
          <p:cNvPr id="58376" name="Picture 15" descr="Изображение 09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516341" y="3735021"/>
            <a:ext cx="3322859" cy="2360979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pic>
        <p:nvPicPr>
          <p:cNvPr id="58377" name="Picture 16" descr="Изображение 10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2057400" y="2895600"/>
            <a:ext cx="3497746" cy="2798197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0" y="1219200"/>
            <a:ext cx="9144000" cy="1588"/>
          </a:xfrm>
          <a:prstGeom prst="line">
            <a:avLst/>
          </a:prstGeom>
          <a:noFill/>
          <a:ln w="25400" algn="ctr">
            <a:solidFill>
              <a:schemeClr val="hlink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9" name="Прямоугольник 18"/>
          <p:cNvSpPr/>
          <p:nvPr/>
        </p:nvSpPr>
        <p:spPr>
          <a:xfrm>
            <a:off x="-76200" y="176213"/>
            <a:ext cx="9144000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/>
            <a:r>
              <a:rPr lang="ru-RU" altLang="ru-RU" sz="47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Общественная деятельность</a:t>
            </a:r>
          </a:p>
        </p:txBody>
      </p:sp>
      <p:sp>
        <p:nvSpPr>
          <p:cNvPr id="60419" name="Rectangle 1"/>
          <p:cNvSpPr>
            <a:spLocks noChangeArrowheads="1"/>
          </p:cNvSpPr>
          <p:nvPr/>
        </p:nvSpPr>
        <p:spPr bwMode="auto">
          <a:xfrm>
            <a:off x="0" y="624840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457200" algn="l"/>
                <a:tab pos="2552700" algn="l"/>
              </a:tabLst>
            </a:pPr>
            <a:endParaRPr lang="ru-RU" altLang="ru-RU" sz="240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0000CC"/>
          </a:solidFill>
          <a:ln w="25400" algn="ctr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180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60421" name="Line 6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424" name="Rectangle 7"/>
          <p:cNvSpPr>
            <a:spLocks noGrp="1"/>
          </p:cNvSpPr>
          <p:nvPr>
            <p:ph type="body" sz="half" idx="3"/>
          </p:nvPr>
        </p:nvSpPr>
        <p:spPr>
          <a:xfrm>
            <a:off x="4724400" y="4343400"/>
            <a:ext cx="4267200" cy="147796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ru-RU" sz="3000" b="1" dirty="0">
                <a:solidFill>
                  <a:srgbClr val="0000CC"/>
                </a:solidFill>
                <a:latin typeface="Arial" charset="0"/>
              </a:rPr>
              <a:t>Участие </a:t>
            </a:r>
            <a:r>
              <a:rPr lang="ru-RU" sz="3000" b="1" dirty="0" smtClean="0">
                <a:solidFill>
                  <a:srgbClr val="0000CC"/>
                </a:solidFill>
                <a:latin typeface="Arial" charset="0"/>
              </a:rPr>
              <a:t>                         в </a:t>
            </a:r>
            <a:r>
              <a:rPr lang="ru-RU" sz="3000" b="1" dirty="0">
                <a:solidFill>
                  <a:srgbClr val="0000CC"/>
                </a:solidFill>
                <a:latin typeface="Arial" charset="0"/>
              </a:rPr>
              <a:t>спортивных мероприятиях</a:t>
            </a:r>
          </a:p>
        </p:txBody>
      </p:sp>
      <p:pic>
        <p:nvPicPr>
          <p:cNvPr id="11" name="Содержимое 10" descr="IMG_8410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76200" y="2667000"/>
            <a:ext cx="4591878" cy="3352800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pic>
        <p:nvPicPr>
          <p:cNvPr id="10" name="Содержимое 9" descr="IMG_8372.JPG"/>
          <p:cNvPicPr>
            <a:picLocks noGrp="1" noChangeAspect="1"/>
          </p:cNvPicPr>
          <p:nvPr>
            <p:ph sz="quarter" idx="1"/>
          </p:nvPr>
        </p:nvPicPr>
        <p:blipFill>
          <a:blip r:embed="rId4" cstate="print"/>
          <a:stretch>
            <a:fillRect/>
          </a:stretch>
        </p:blipFill>
        <p:spPr>
          <a:xfrm>
            <a:off x="4724400" y="1371600"/>
            <a:ext cx="4149969" cy="2743200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0" y="624840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457200" algn="l"/>
                <a:tab pos="2552700" algn="l"/>
              </a:tabLst>
            </a:pPr>
            <a:endParaRPr lang="ru-RU" altLang="ru-RU" sz="2400">
              <a:solidFill>
                <a:schemeClr val="bg1"/>
              </a:solidFill>
            </a:endParaRPr>
          </a:p>
        </p:txBody>
      </p:sp>
      <p:sp>
        <p:nvSpPr>
          <p:cNvPr id="62467" name="Line 6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62468" name="Picture 11" descr="ВМЕСТЕ - МЫ СИЛА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08665" y="1371600"/>
            <a:ext cx="7315200" cy="5286797"/>
          </a:xfrm>
          <a:ln w="38100">
            <a:solidFill>
              <a:schemeClr val="accent2"/>
            </a:solidFill>
          </a:ln>
        </p:spPr>
      </p:pic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2819399" y="228600"/>
            <a:ext cx="6400801" cy="707886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3300"/>
                </a:solidFill>
              </a:rPr>
              <a:t>Б</a:t>
            </a:r>
            <a:r>
              <a:rPr lang="ru-RU" sz="2000" b="1" dirty="0" smtClean="0">
                <a:solidFill>
                  <a:srgbClr val="003300"/>
                </a:solidFill>
              </a:rPr>
              <a:t>юджетное учреждение здравоохранения </a:t>
            </a:r>
          </a:p>
          <a:p>
            <a:pPr algn="ctr"/>
            <a:r>
              <a:rPr lang="ru-RU" sz="2000" b="1" dirty="0" smtClean="0">
                <a:solidFill>
                  <a:srgbClr val="003300"/>
                </a:solidFill>
              </a:rPr>
              <a:t>Омской области «</a:t>
            </a:r>
            <a:r>
              <a:rPr lang="ru-RU" sz="2000" b="1" dirty="0" err="1" smtClean="0">
                <a:solidFill>
                  <a:srgbClr val="003300"/>
                </a:solidFill>
              </a:rPr>
              <a:t>Медико</a:t>
            </a:r>
            <a:r>
              <a:rPr lang="en-US" sz="2000" b="1" dirty="0" smtClean="0">
                <a:solidFill>
                  <a:srgbClr val="003300"/>
                </a:solidFill>
              </a:rPr>
              <a:t>-</a:t>
            </a:r>
            <a:r>
              <a:rPr lang="ru-RU" sz="2000" b="1" dirty="0" smtClean="0">
                <a:solidFill>
                  <a:srgbClr val="003300"/>
                </a:solidFill>
              </a:rPr>
              <a:t>санитарная часть №7»</a:t>
            </a:r>
            <a:endParaRPr lang="ru-RU" sz="2000" b="1" dirty="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73456" y="76200"/>
            <a:ext cx="977900" cy="9906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1" name="Picture 9" descr="ОПСА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78863"/>
            <a:ext cx="706215" cy="98793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2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77" y="126885"/>
            <a:ext cx="942688" cy="93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Прямая соединительная линия 12"/>
          <p:cNvCxnSpPr>
            <a:cxnSpLocks noChangeShapeType="1"/>
          </p:cNvCxnSpPr>
          <p:nvPr/>
        </p:nvCxnSpPr>
        <p:spPr bwMode="auto">
          <a:xfrm>
            <a:off x="0" y="1219200"/>
            <a:ext cx="9144000" cy="1588"/>
          </a:xfrm>
          <a:prstGeom prst="line">
            <a:avLst/>
          </a:prstGeom>
          <a:noFill/>
          <a:ln w="25400" algn="ctr">
            <a:solidFill>
              <a:schemeClr val="hlink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6"/>
          <p:cNvSpPr>
            <a:spLocks noChangeArrowheads="1"/>
          </p:cNvSpPr>
          <p:nvPr/>
        </p:nvSpPr>
        <p:spPr bwMode="auto">
          <a:xfrm>
            <a:off x="0" y="381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altLang="ru-RU" sz="1800"/>
          </a:p>
        </p:txBody>
      </p:sp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0" y="1219200"/>
            <a:ext cx="9144000" cy="1588"/>
          </a:xfrm>
          <a:prstGeom prst="line">
            <a:avLst/>
          </a:prstGeom>
          <a:noFill/>
          <a:ln w="25400" algn="ctr">
            <a:solidFill>
              <a:srgbClr val="0000CC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cxnSp>
        <p:nvCxnSpPr>
          <p:cNvPr id="16" name="Прямая соединительная линия 15"/>
          <p:cNvCxnSpPr>
            <a:cxnSpLocks noChangeShapeType="1"/>
          </p:cNvCxnSpPr>
          <p:nvPr/>
        </p:nvCxnSpPr>
        <p:spPr bwMode="auto">
          <a:xfrm>
            <a:off x="0" y="6248400"/>
            <a:ext cx="9144000" cy="1588"/>
          </a:xfrm>
          <a:prstGeom prst="line">
            <a:avLst/>
          </a:prstGeom>
          <a:noFill/>
          <a:ln w="38100" algn="ctr">
            <a:solidFill>
              <a:srgbClr val="0000CC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</p:cxn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rgbClr val="0000CC"/>
          </a:solidFill>
          <a:ln w="25400" algn="ctr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180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22534" name="Rectangle 9"/>
          <p:cNvSpPr>
            <a:spLocks noGrp="1"/>
          </p:cNvSpPr>
          <p:nvPr>
            <p:ph type="body" sz="half" idx="4294967295"/>
          </p:nvPr>
        </p:nvSpPr>
        <p:spPr>
          <a:xfrm>
            <a:off x="-228600" y="5029200"/>
            <a:ext cx="9372600" cy="83820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3000" dirty="0" smtClean="0">
                <a:latin typeface="Arial" charset="0"/>
              </a:rPr>
              <a:t>   </a:t>
            </a:r>
            <a:r>
              <a:rPr lang="ru-RU" sz="3000" b="1" dirty="0" smtClean="0">
                <a:solidFill>
                  <a:srgbClr val="0000CC"/>
                </a:solidFill>
                <a:latin typeface="Arial" charset="0"/>
              </a:rPr>
              <a:t>В 2002 году Совет медицинских сестер </a:t>
            </a:r>
            <a:r>
              <a:rPr lang="ru-RU" sz="3000" b="1" dirty="0" smtClean="0">
                <a:solidFill>
                  <a:srgbClr val="0000CC"/>
                </a:solidFill>
                <a:latin typeface="Arial" charset="0"/>
              </a:rPr>
              <a:t>реорганизован в </a:t>
            </a:r>
            <a:r>
              <a:rPr lang="ru-RU" sz="3000" b="1" dirty="0" smtClean="0">
                <a:solidFill>
                  <a:srgbClr val="0000CC"/>
                </a:solidFill>
                <a:latin typeface="Arial" charset="0"/>
              </a:rPr>
              <a:t>Совет по сестринскому делу</a:t>
            </a:r>
          </a:p>
        </p:txBody>
      </p:sp>
      <p:pic>
        <p:nvPicPr>
          <p:cNvPr id="22535" name="Picture 12" descr="Совет по Сестринскому делу"/>
          <p:cNvPicPr>
            <a:picLocks noGrp="1" noChangeAspect="1" noChangeArrowheads="1"/>
          </p:cNvPicPr>
          <p:nvPr>
            <p:ph sz="quarter" idx="4294967295"/>
          </p:nvPr>
        </p:nvPicPr>
        <p:blipFill rotWithShape="1">
          <a:blip r:embed="rId3" cstate="print"/>
          <a:srcRect t="10983" b="15745"/>
          <a:stretch/>
        </p:blipFill>
        <p:spPr>
          <a:xfrm>
            <a:off x="1600200" y="1371600"/>
            <a:ext cx="6019800" cy="3632443"/>
          </a:xfrm>
          <a:ln w="28575">
            <a:solidFill>
              <a:schemeClr val="accent2"/>
            </a:solidFill>
          </a:ln>
        </p:spPr>
      </p:pic>
      <p:sp>
        <p:nvSpPr>
          <p:cNvPr id="22536" name="Line 13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76200" y="152400"/>
            <a:ext cx="8991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>
              <a:defRPr/>
            </a:pPr>
            <a:r>
              <a:rPr lang="ru-RU" sz="43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Arial" charset="0"/>
              </a:rPr>
              <a:t>История </a:t>
            </a:r>
            <a:endParaRPr lang="ru-RU" sz="4300" b="1" dirty="0" smtClean="0">
              <a:solidFill>
                <a:srgbClr val="92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+mn-ea"/>
              <a:cs typeface="Arial" charset="0"/>
            </a:endParaRPr>
          </a:p>
          <a:p>
            <a:pPr algn="ctr">
              <a:defRPr/>
            </a:pPr>
            <a:r>
              <a:rPr lang="ru-RU" sz="4300" b="1" dirty="0" smtClean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Arial" charset="0"/>
              </a:rPr>
              <a:t>Совета </a:t>
            </a:r>
            <a:r>
              <a:rPr lang="ru-RU" sz="43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Arial" charset="0"/>
              </a:rPr>
              <a:t>по сестринскому делу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6"/>
          <p:cNvSpPr>
            <a:spLocks noChangeArrowheads="1"/>
          </p:cNvSpPr>
          <p:nvPr/>
        </p:nvSpPr>
        <p:spPr bwMode="auto">
          <a:xfrm>
            <a:off x="0" y="381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altLang="ru-RU" sz="1800"/>
          </a:p>
        </p:txBody>
      </p:sp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0" y="1143000"/>
            <a:ext cx="9144000" cy="1588"/>
          </a:xfrm>
          <a:prstGeom prst="line">
            <a:avLst/>
          </a:prstGeom>
          <a:noFill/>
          <a:ln w="25400" algn="ctr">
            <a:solidFill>
              <a:srgbClr val="0000CC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cxnSp>
        <p:nvCxnSpPr>
          <p:cNvPr id="16" name="Прямая соединительная линия 15"/>
          <p:cNvCxnSpPr>
            <a:cxnSpLocks noChangeShapeType="1"/>
          </p:cNvCxnSpPr>
          <p:nvPr/>
        </p:nvCxnSpPr>
        <p:spPr bwMode="auto">
          <a:xfrm>
            <a:off x="0" y="6248400"/>
            <a:ext cx="9144000" cy="1588"/>
          </a:xfrm>
          <a:prstGeom prst="line">
            <a:avLst/>
          </a:prstGeom>
          <a:noFill/>
          <a:ln w="38100" algn="ctr">
            <a:solidFill>
              <a:srgbClr val="0000CC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</p:cxn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rgbClr val="0000CC"/>
          </a:solidFill>
          <a:ln w="25400" algn="ctr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180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 flipH="1"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>
            <a:defPPr>
              <a:defRPr lang="ru-RU"/>
            </a:defPPr>
            <a:lvl1pPr algn="ctr">
              <a:defRPr sz="4300" b="1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lang="ru-RU" sz="4500" dirty="0"/>
              <a:t>Совет по сестринскому </a:t>
            </a:r>
            <a:r>
              <a:rPr lang="ru-RU" sz="4500" dirty="0" smtClean="0"/>
              <a:t>делу</a:t>
            </a:r>
            <a:endParaRPr lang="ru-RU" altLang="ru-RU" sz="4500" dirty="0"/>
          </a:p>
        </p:txBody>
      </p:sp>
      <p:sp>
        <p:nvSpPr>
          <p:cNvPr id="24582" name="Rectangle 7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ru-RU" smtClean="0">
                <a:latin typeface="Arial" charset="0"/>
              </a:rPr>
              <a:t>   </a:t>
            </a:r>
            <a:endParaRPr lang="ru-RU" sz="3600" b="1" smtClean="0">
              <a:solidFill>
                <a:srgbClr val="0000CC"/>
              </a:solidFill>
              <a:latin typeface="Arial" charset="0"/>
            </a:endParaRPr>
          </a:p>
        </p:txBody>
      </p:sp>
      <p:sp>
        <p:nvSpPr>
          <p:cNvPr id="24583" name="AutoShape 17"/>
          <p:cNvSpPr>
            <a:spLocks noChangeArrowheads="1"/>
          </p:cNvSpPr>
          <p:nvPr/>
        </p:nvSpPr>
        <p:spPr bwMode="auto">
          <a:xfrm>
            <a:off x="2057400" y="1371600"/>
            <a:ext cx="6705600" cy="953729"/>
          </a:xfrm>
          <a:prstGeom prst="flowChartAlternateProcess">
            <a:avLst/>
          </a:prstGeom>
          <a:solidFill>
            <a:srgbClr val="FFFFFF"/>
          </a:solidFill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>
                <a:solidFill>
                  <a:srgbClr val="0000CC"/>
                </a:solidFill>
              </a:rPr>
              <a:t>Профессиональный комитет</a:t>
            </a:r>
          </a:p>
        </p:txBody>
      </p:sp>
      <p:sp>
        <p:nvSpPr>
          <p:cNvPr id="24584" name="AutoShape 20"/>
          <p:cNvSpPr>
            <a:spLocks noChangeArrowheads="1"/>
          </p:cNvSpPr>
          <p:nvPr/>
        </p:nvSpPr>
        <p:spPr bwMode="auto">
          <a:xfrm>
            <a:off x="2057400" y="2590800"/>
            <a:ext cx="6705600" cy="953729"/>
          </a:xfrm>
          <a:prstGeom prst="flowChartAlternateProcess">
            <a:avLst/>
          </a:prstGeom>
          <a:solidFill>
            <a:srgbClr val="FFFFFF"/>
          </a:solidFill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>
                <a:solidFill>
                  <a:srgbClr val="0000CC"/>
                </a:solidFill>
              </a:rPr>
              <a:t>Комитет по медицинскому и </a:t>
            </a:r>
          </a:p>
          <a:p>
            <a:pPr algn="ctr"/>
            <a:r>
              <a:rPr lang="ru-RU" sz="3000" b="1">
                <a:solidFill>
                  <a:srgbClr val="0000CC"/>
                </a:solidFill>
              </a:rPr>
              <a:t>медикаментозному обеспечению</a:t>
            </a:r>
          </a:p>
        </p:txBody>
      </p:sp>
      <p:sp>
        <p:nvSpPr>
          <p:cNvPr id="24585" name="AutoShape 21"/>
          <p:cNvSpPr>
            <a:spLocks noChangeArrowheads="1"/>
          </p:cNvSpPr>
          <p:nvPr/>
        </p:nvSpPr>
        <p:spPr bwMode="auto">
          <a:xfrm>
            <a:off x="2057400" y="3846871"/>
            <a:ext cx="6705600" cy="953729"/>
          </a:xfrm>
          <a:prstGeom prst="flowChartAlternateProcess">
            <a:avLst/>
          </a:prstGeom>
          <a:solidFill>
            <a:srgbClr val="FFFFFF"/>
          </a:solidFill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 dirty="0">
                <a:solidFill>
                  <a:srgbClr val="0000CC"/>
                </a:solidFill>
              </a:rPr>
              <a:t>Экспертный комитет</a:t>
            </a:r>
          </a:p>
        </p:txBody>
      </p:sp>
      <p:sp>
        <p:nvSpPr>
          <p:cNvPr id="24586" name="AutoShape 22"/>
          <p:cNvSpPr>
            <a:spLocks noChangeArrowheads="1"/>
          </p:cNvSpPr>
          <p:nvPr/>
        </p:nvSpPr>
        <p:spPr bwMode="auto">
          <a:xfrm>
            <a:off x="2057400" y="4989871"/>
            <a:ext cx="6705600" cy="953729"/>
          </a:xfrm>
          <a:prstGeom prst="flowChartAlternateProcess">
            <a:avLst/>
          </a:prstGeom>
          <a:solidFill>
            <a:srgbClr val="FFFFFF"/>
          </a:solidFill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000" b="1">
                <a:solidFill>
                  <a:srgbClr val="0000CC"/>
                </a:solidFill>
              </a:rPr>
              <a:t>Этический комитет</a:t>
            </a:r>
          </a:p>
        </p:txBody>
      </p:sp>
      <p:sp>
        <p:nvSpPr>
          <p:cNvPr id="24587" name="AutoShape 23"/>
          <p:cNvSpPr>
            <a:spLocks noChangeArrowheads="1"/>
          </p:cNvSpPr>
          <p:nvPr/>
        </p:nvSpPr>
        <p:spPr bwMode="auto">
          <a:xfrm>
            <a:off x="152400" y="1676399"/>
            <a:ext cx="1714500" cy="304799"/>
          </a:xfrm>
          <a:prstGeom prst="notchedRightArrow">
            <a:avLst>
              <a:gd name="adj1" fmla="val 50000"/>
              <a:gd name="adj2" fmla="val 300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accent2"/>
              </a:solidFill>
            </a:endParaRPr>
          </a:p>
        </p:txBody>
      </p:sp>
      <p:sp>
        <p:nvSpPr>
          <p:cNvPr id="17" name="AutoShape 23"/>
          <p:cNvSpPr>
            <a:spLocks noChangeArrowheads="1"/>
          </p:cNvSpPr>
          <p:nvPr/>
        </p:nvSpPr>
        <p:spPr bwMode="auto">
          <a:xfrm>
            <a:off x="152400" y="2915264"/>
            <a:ext cx="1714500" cy="304799"/>
          </a:xfrm>
          <a:prstGeom prst="notchedRightArrow">
            <a:avLst>
              <a:gd name="adj1" fmla="val 50000"/>
              <a:gd name="adj2" fmla="val 300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accent2"/>
              </a:solidFill>
            </a:endParaRPr>
          </a:p>
        </p:txBody>
      </p:sp>
      <p:sp>
        <p:nvSpPr>
          <p:cNvPr id="18" name="AutoShape 23"/>
          <p:cNvSpPr>
            <a:spLocks noChangeArrowheads="1"/>
          </p:cNvSpPr>
          <p:nvPr/>
        </p:nvSpPr>
        <p:spPr bwMode="auto">
          <a:xfrm>
            <a:off x="152400" y="4171335"/>
            <a:ext cx="1714500" cy="304799"/>
          </a:xfrm>
          <a:prstGeom prst="notchedRightArrow">
            <a:avLst>
              <a:gd name="adj1" fmla="val 50000"/>
              <a:gd name="adj2" fmla="val 300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accent2"/>
              </a:solidFill>
            </a:endParaRPr>
          </a:p>
        </p:txBody>
      </p:sp>
      <p:sp>
        <p:nvSpPr>
          <p:cNvPr id="19" name="AutoShape 23"/>
          <p:cNvSpPr>
            <a:spLocks noChangeArrowheads="1"/>
          </p:cNvSpPr>
          <p:nvPr/>
        </p:nvSpPr>
        <p:spPr bwMode="auto">
          <a:xfrm>
            <a:off x="130277" y="5314335"/>
            <a:ext cx="1714500" cy="304799"/>
          </a:xfrm>
          <a:prstGeom prst="notchedRightArrow">
            <a:avLst>
              <a:gd name="adj1" fmla="val 50000"/>
              <a:gd name="adj2" fmla="val 300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0" y="1219200"/>
            <a:ext cx="9144000" cy="0"/>
          </a:xfrm>
          <a:prstGeom prst="line">
            <a:avLst/>
          </a:prstGeom>
          <a:noFill/>
          <a:ln w="25400" algn="ctr">
            <a:solidFill>
              <a:srgbClr val="0000CC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cxnSp>
        <p:nvCxnSpPr>
          <p:cNvPr id="16" name="Прямая соединительная линия 15"/>
          <p:cNvCxnSpPr>
            <a:cxnSpLocks noChangeShapeType="1"/>
          </p:cNvCxnSpPr>
          <p:nvPr/>
        </p:nvCxnSpPr>
        <p:spPr bwMode="auto">
          <a:xfrm>
            <a:off x="0" y="6172200"/>
            <a:ext cx="9144000" cy="1588"/>
          </a:xfrm>
          <a:prstGeom prst="line">
            <a:avLst/>
          </a:prstGeom>
          <a:noFill/>
          <a:ln w="38100" algn="ctr">
            <a:solidFill>
              <a:srgbClr val="0000CC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</p:cxnSp>
      <p:sp>
        <p:nvSpPr>
          <p:cNvPr id="26627" name="Прямоугольник 19"/>
          <p:cNvSpPr>
            <a:spLocks noChangeArrowheads="1"/>
          </p:cNvSpPr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0000CC"/>
          </a:solidFill>
          <a:ln w="25400" algn="ctr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sz="1800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4105" name="TextBox 8"/>
          <p:cNvSpPr txBox="1">
            <a:spLocks noChangeArrowheads="1"/>
          </p:cNvSpPr>
          <p:nvPr/>
        </p:nvSpPr>
        <p:spPr bwMode="auto">
          <a:xfrm>
            <a:off x="0" y="181896"/>
            <a:ext cx="9144000" cy="75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>
            <a:defPPr>
              <a:defRPr lang="ru-RU"/>
            </a:defPPr>
            <a:lvl1pPr algn="ctr">
              <a:defRPr sz="4300" b="1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lang="ru-RU" dirty="0"/>
              <a:t>Руководитель </a:t>
            </a:r>
            <a:endParaRPr lang="ru-RU" dirty="0" smtClean="0"/>
          </a:p>
          <a:p>
            <a:r>
              <a:rPr lang="ru-RU" dirty="0" smtClean="0"/>
              <a:t>Совета </a:t>
            </a:r>
            <a:r>
              <a:rPr lang="ru-RU" dirty="0"/>
              <a:t>по </a:t>
            </a:r>
            <a:r>
              <a:rPr lang="ru-RU" dirty="0" smtClean="0"/>
              <a:t>сестринскому делу</a:t>
            </a:r>
            <a:endParaRPr lang="ru-RU" dirty="0"/>
          </a:p>
        </p:txBody>
      </p:sp>
      <p:sp>
        <p:nvSpPr>
          <p:cNvPr id="26629" name="TextBox 8"/>
          <p:cNvSpPr txBox="1">
            <a:spLocks noChangeArrowheads="1"/>
          </p:cNvSpPr>
          <p:nvPr/>
        </p:nvSpPr>
        <p:spPr bwMode="auto">
          <a:xfrm>
            <a:off x="0" y="4800600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000CC"/>
                </a:solidFill>
                <a:latin typeface="Calibri" pitchFamily="34" charset="0"/>
              </a:rPr>
              <a:t>Попова Евгения Евгеньевна,</a:t>
            </a:r>
          </a:p>
          <a:p>
            <a:pPr algn="ctr"/>
            <a:r>
              <a:rPr lang="ru-RU" sz="2800" b="1" dirty="0">
                <a:solidFill>
                  <a:srgbClr val="0000CC"/>
                </a:solidFill>
                <a:latin typeface="Calibri" pitchFamily="34" charset="0"/>
              </a:rPr>
              <a:t> главная медицинская сестра </a:t>
            </a:r>
            <a:r>
              <a:rPr lang="ru-RU" sz="2800" b="1" dirty="0" smtClean="0">
                <a:solidFill>
                  <a:srgbClr val="0000CC"/>
                </a:solidFill>
                <a:latin typeface="Calibri" pitchFamily="34" charset="0"/>
              </a:rPr>
              <a:t>МСЧ </a:t>
            </a:r>
            <a:r>
              <a:rPr lang="ru-RU" sz="2800" b="1" dirty="0">
                <a:solidFill>
                  <a:srgbClr val="0000CC"/>
                </a:solidFill>
                <a:latin typeface="Calibri" pitchFamily="34" charset="0"/>
              </a:rPr>
              <a:t>№ </a:t>
            </a:r>
            <a:r>
              <a:rPr lang="ru-RU" sz="2800" b="1" dirty="0" smtClean="0">
                <a:solidFill>
                  <a:srgbClr val="0000CC"/>
                </a:solidFill>
                <a:latin typeface="Calibri" pitchFamily="34" charset="0"/>
              </a:rPr>
              <a:t>7, </a:t>
            </a:r>
          </a:p>
          <a:p>
            <a:pPr algn="ctr"/>
            <a:r>
              <a:rPr lang="ru-RU" sz="2800" b="1" dirty="0" smtClean="0">
                <a:solidFill>
                  <a:srgbClr val="0000CC"/>
                </a:solidFill>
                <a:latin typeface="Calibri" pitchFamily="34" charset="0"/>
              </a:rPr>
              <a:t>член Координационного совета ОПСА</a:t>
            </a:r>
            <a:endParaRPr lang="ru-RU" sz="2800" b="1" dirty="0">
              <a:solidFill>
                <a:srgbClr val="0000CC"/>
              </a:solidFill>
              <a:latin typeface="Calibri" pitchFamily="34" charset="0"/>
            </a:endParaRPr>
          </a:p>
        </p:txBody>
      </p:sp>
      <p:pic>
        <p:nvPicPr>
          <p:cNvPr id="26630" name="Picture 9" descr="ПОПОВА Е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390900" y="1447800"/>
            <a:ext cx="2362200" cy="3276600"/>
          </a:xfrm>
          <a:ln w="28575">
            <a:solidFill>
              <a:schemeClr val="accent2"/>
            </a:solidFill>
          </a:ln>
        </p:spPr>
      </p:pic>
      <p:sp>
        <p:nvSpPr>
          <p:cNvPr id="26631" name="Line 10"/>
          <p:cNvSpPr>
            <a:spLocks noChangeShapeType="1"/>
          </p:cNvSpPr>
          <p:nvPr/>
        </p:nvSpPr>
        <p:spPr bwMode="auto">
          <a:xfrm>
            <a:off x="7938" y="1219200"/>
            <a:ext cx="9144000" cy="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2" name="Line 11"/>
          <p:cNvSpPr>
            <a:spLocks noChangeShapeType="1"/>
          </p:cNvSpPr>
          <p:nvPr/>
        </p:nvSpPr>
        <p:spPr bwMode="auto">
          <a:xfrm>
            <a:off x="0" y="0"/>
            <a:ext cx="0" cy="12192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3" name="Line 12"/>
          <p:cNvSpPr>
            <a:spLocks noChangeShapeType="1"/>
          </p:cNvSpPr>
          <p:nvPr/>
        </p:nvSpPr>
        <p:spPr bwMode="auto">
          <a:xfrm>
            <a:off x="9144000" y="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4" name="Line 13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0" y="1219200"/>
            <a:ext cx="9144000" cy="0"/>
          </a:xfrm>
          <a:prstGeom prst="line">
            <a:avLst/>
          </a:prstGeom>
          <a:noFill/>
          <a:ln w="25400" algn="ctr">
            <a:solidFill>
              <a:srgbClr val="0000CC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cxnSp>
        <p:nvCxnSpPr>
          <p:cNvPr id="16" name="Прямая соединительная линия 15"/>
          <p:cNvCxnSpPr>
            <a:cxnSpLocks noChangeShapeType="1"/>
          </p:cNvCxnSpPr>
          <p:nvPr/>
        </p:nvCxnSpPr>
        <p:spPr bwMode="auto">
          <a:xfrm>
            <a:off x="0" y="6172200"/>
            <a:ext cx="9144000" cy="1588"/>
          </a:xfrm>
          <a:prstGeom prst="line">
            <a:avLst/>
          </a:prstGeom>
          <a:noFill/>
          <a:ln w="38100" algn="ctr">
            <a:solidFill>
              <a:srgbClr val="0000CC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</p:cxnSp>
      <p:sp>
        <p:nvSpPr>
          <p:cNvPr id="27651" name="Прямоугольник 19"/>
          <p:cNvSpPr>
            <a:spLocks noChangeArrowheads="1"/>
          </p:cNvSpPr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0000CC"/>
          </a:solidFill>
          <a:ln w="25400" algn="ctr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sz="1800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4105" name="TextBox 8"/>
          <p:cNvSpPr txBox="1">
            <a:spLocks noChangeArrowheads="1"/>
          </p:cNvSpPr>
          <p:nvPr/>
        </p:nvSpPr>
        <p:spPr bwMode="auto">
          <a:xfrm>
            <a:off x="-76200" y="228600"/>
            <a:ext cx="9144000" cy="75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>
            <a:defPPr>
              <a:defRPr lang="ru-RU"/>
            </a:defPPr>
            <a:lvl1pPr algn="ctr">
              <a:defRPr sz="4300" b="1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lang="ru-RU" sz="5400" dirty="0"/>
              <a:t>Ключевой член ОПСА</a:t>
            </a:r>
          </a:p>
        </p:txBody>
      </p:sp>
      <p:sp>
        <p:nvSpPr>
          <p:cNvPr id="27653" name="TextBox 8"/>
          <p:cNvSpPr txBox="1">
            <a:spLocks noChangeArrowheads="1"/>
          </p:cNvSpPr>
          <p:nvPr/>
        </p:nvSpPr>
        <p:spPr bwMode="auto">
          <a:xfrm>
            <a:off x="0" y="4876800"/>
            <a:ext cx="9144000" cy="177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000CC"/>
                </a:solidFill>
                <a:latin typeface="Calibri" pitchFamily="34" charset="0"/>
              </a:rPr>
              <a:t>Денисенко Алена Петровна, </a:t>
            </a:r>
          </a:p>
          <a:p>
            <a:pPr algn="ctr"/>
            <a:r>
              <a:rPr lang="ru-RU" sz="2800" b="1" dirty="0">
                <a:solidFill>
                  <a:srgbClr val="0000CC"/>
                </a:solidFill>
                <a:latin typeface="Calibri" pitchFamily="34" charset="0"/>
              </a:rPr>
              <a:t>старшая медицинская сестра кардиологического отделения </a:t>
            </a:r>
            <a:r>
              <a:rPr lang="ru-RU" sz="2800" b="1" dirty="0" smtClean="0">
                <a:solidFill>
                  <a:srgbClr val="0000CC"/>
                </a:solidFill>
                <a:latin typeface="Calibri" pitchFamily="34" charset="0"/>
              </a:rPr>
              <a:t>МСЧ </a:t>
            </a:r>
            <a:r>
              <a:rPr lang="ru-RU" sz="2800" b="1" dirty="0">
                <a:solidFill>
                  <a:srgbClr val="0000CC"/>
                </a:solidFill>
                <a:latin typeface="Calibri" pitchFamily="34" charset="0"/>
              </a:rPr>
              <a:t>№ </a:t>
            </a:r>
            <a:r>
              <a:rPr lang="ru-RU" sz="2800" b="1" dirty="0" smtClean="0">
                <a:solidFill>
                  <a:srgbClr val="0000CC"/>
                </a:solidFill>
                <a:latin typeface="Calibri" pitchFamily="34" charset="0"/>
              </a:rPr>
              <a:t>7</a:t>
            </a:r>
            <a:endParaRPr lang="ru-RU" sz="2800" b="1" dirty="0">
              <a:solidFill>
                <a:srgbClr val="0000CC"/>
              </a:solidFill>
              <a:latin typeface="Calibri" pitchFamily="34" charset="0"/>
            </a:endParaRPr>
          </a:p>
          <a:p>
            <a:pPr algn="ctr"/>
            <a:r>
              <a:rPr lang="ru-RU" sz="2600" b="1" dirty="0">
                <a:solidFill>
                  <a:srgbClr val="0000CC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27654" name="Picture 9" descr="ДЕНИСЕНКО А"/>
          <p:cNvPicPr>
            <a:picLocks noGrp="1" noChangeAspect="1" noChangeArrowheads="1"/>
          </p:cNvPicPr>
          <p:nvPr>
            <p:ph/>
          </p:nvPr>
        </p:nvPicPr>
        <p:blipFill rotWithShape="1">
          <a:blip r:embed="rId2" cstate="print"/>
          <a:srcRect t="18402"/>
          <a:stretch/>
        </p:blipFill>
        <p:spPr>
          <a:xfrm>
            <a:off x="3048000" y="1447800"/>
            <a:ext cx="2819400" cy="3374185"/>
          </a:xfrm>
          <a:ln w="28575">
            <a:solidFill>
              <a:schemeClr val="accent2"/>
            </a:solidFill>
          </a:ln>
        </p:spPr>
      </p:pic>
      <p:sp>
        <p:nvSpPr>
          <p:cNvPr id="27655" name="Line 10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9" name="Rectangle 6"/>
          <p:cNvSpPr>
            <a:spLocks noChangeArrowheads="1"/>
          </p:cNvSpPr>
          <p:nvPr/>
        </p:nvSpPr>
        <p:spPr bwMode="auto">
          <a:xfrm>
            <a:off x="0" y="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altLang="ru-RU" sz="1800"/>
          </a:p>
        </p:txBody>
      </p:sp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0" y="1219200"/>
            <a:ext cx="9144000" cy="1588"/>
          </a:xfrm>
          <a:prstGeom prst="line">
            <a:avLst/>
          </a:prstGeom>
          <a:noFill/>
          <a:ln w="25400" algn="ctr">
            <a:solidFill>
              <a:srgbClr val="0000CC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20" name="Прямоугольник 19"/>
          <p:cNvSpPr/>
          <p:nvPr/>
        </p:nvSpPr>
        <p:spPr>
          <a:xfrm>
            <a:off x="-76200" y="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/>
            <a:r>
              <a:rPr lang="ru-RU" sz="45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Распределение членов ОПСА </a:t>
            </a:r>
            <a:endParaRPr lang="ru-RU" sz="4500" b="1" dirty="0" smtClean="0">
              <a:solidFill>
                <a:srgbClr val="92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/>
            <a:r>
              <a:rPr lang="ru-RU" sz="4500" b="1" dirty="0" smtClean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по </a:t>
            </a:r>
            <a:r>
              <a:rPr lang="ru-RU" sz="45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специальностям</a:t>
            </a:r>
          </a:p>
        </p:txBody>
      </p:sp>
      <p:sp>
        <p:nvSpPr>
          <p:cNvPr id="8232" name="Прямоугольник 9"/>
          <p:cNvSpPr>
            <a:spLocks noChangeArrowheads="1"/>
          </p:cNvSpPr>
          <p:nvPr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0000CC"/>
          </a:solidFill>
          <a:ln w="25400" algn="ctr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sz="1800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8233" name="Line 20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2" name="Object 36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827507804"/>
              </p:ext>
            </p:extLst>
          </p:nvPr>
        </p:nvGraphicFramePr>
        <p:xfrm>
          <a:off x="127587" y="1220788"/>
          <a:ext cx="9016413" cy="5027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6"/>
          <p:cNvSpPr>
            <a:spLocks noChangeArrowheads="1"/>
          </p:cNvSpPr>
          <p:nvPr/>
        </p:nvSpPr>
        <p:spPr bwMode="auto">
          <a:xfrm>
            <a:off x="0" y="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altLang="ru-RU" sz="1800"/>
          </a:p>
        </p:txBody>
      </p:sp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0" y="1219200"/>
            <a:ext cx="9144000" cy="1588"/>
          </a:xfrm>
          <a:prstGeom prst="line">
            <a:avLst/>
          </a:prstGeom>
          <a:noFill/>
          <a:ln w="25400" algn="ctr">
            <a:solidFill>
              <a:srgbClr val="0000CC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20" name="Прямоугольник 19"/>
          <p:cNvSpPr/>
          <p:nvPr/>
        </p:nvSpPr>
        <p:spPr>
          <a:xfrm>
            <a:off x="0" y="152400"/>
            <a:ext cx="90678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/>
            <a:r>
              <a:rPr lang="ru-RU" sz="45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Информационный стенд ОПСА</a:t>
            </a:r>
          </a:p>
        </p:txBody>
      </p:sp>
      <p:sp>
        <p:nvSpPr>
          <p:cNvPr id="31748" name="Прямоугольник 9"/>
          <p:cNvSpPr>
            <a:spLocks noChangeArrowheads="1"/>
          </p:cNvSpPr>
          <p:nvPr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0000CC"/>
          </a:solidFill>
          <a:ln w="25400" algn="ctr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sz="1800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31749" name="Line 6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50" name="Rectangle 12"/>
          <p:cNvSpPr>
            <a:spLocks noGrp="1"/>
          </p:cNvSpPr>
          <p:nvPr>
            <p:ph type="body" idx="1"/>
          </p:nvPr>
        </p:nvSpPr>
        <p:spPr>
          <a:xfrm>
            <a:off x="0" y="1268105"/>
            <a:ext cx="9144000" cy="1246495"/>
          </a:xfr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ru-RU" sz="2500" b="1" dirty="0">
                <a:solidFill>
                  <a:srgbClr val="0000CC"/>
                </a:solidFill>
                <a:latin typeface="Calibri" pitchFamily="34" charset="0"/>
                <a:cs typeface="Arial" charset="0"/>
              </a:rPr>
              <a:t>«Обеспечивать качество на службе обществу: медицинская сестра в авангарде инноваций. Вместе – мы сила!» </a:t>
            </a:r>
          </a:p>
          <a:p>
            <a:pPr marL="0" indent="0" algn="ctr">
              <a:spcBef>
                <a:spcPct val="0"/>
              </a:spcBef>
              <a:buNone/>
            </a:pPr>
            <a:r>
              <a:rPr lang="ru-RU" sz="2500" b="1" dirty="0">
                <a:solidFill>
                  <a:srgbClr val="0000CC"/>
                </a:solidFill>
                <a:latin typeface="Calibri" pitchFamily="34" charset="0"/>
                <a:cs typeface="Arial" charset="0"/>
              </a:rPr>
              <a:t>Оформлен в 2012 г.  Информация обновляется ежеквартально</a:t>
            </a:r>
          </a:p>
        </p:txBody>
      </p:sp>
      <p:pic>
        <p:nvPicPr>
          <p:cNvPr id="31751" name="Picture 10" descr="Изображение 164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lum bright="8000" contrast="16000"/>
          </a:blip>
          <a:srcRect/>
          <a:stretch>
            <a:fillRect/>
          </a:stretch>
        </p:blipFill>
        <p:spPr>
          <a:xfrm>
            <a:off x="1676400" y="2590800"/>
            <a:ext cx="5715000" cy="3502742"/>
          </a:xfrm>
          <a:ln w="38100">
            <a:solidFill>
              <a:schemeClr val="accent2"/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6"/>
          <p:cNvSpPr>
            <a:spLocks noChangeArrowheads="1"/>
          </p:cNvSpPr>
          <p:nvPr/>
        </p:nvSpPr>
        <p:spPr bwMode="auto">
          <a:xfrm>
            <a:off x="0" y="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altLang="ru-RU" sz="1800"/>
          </a:p>
        </p:txBody>
      </p:sp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0" y="1219200"/>
            <a:ext cx="9144000" cy="1588"/>
          </a:xfrm>
          <a:prstGeom prst="line">
            <a:avLst/>
          </a:prstGeom>
          <a:noFill/>
          <a:ln w="25400" algn="ctr">
            <a:solidFill>
              <a:srgbClr val="0000CC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20" name="Прямоугольник 19"/>
          <p:cNvSpPr/>
          <p:nvPr/>
        </p:nvSpPr>
        <p:spPr>
          <a:xfrm>
            <a:off x="0" y="205770"/>
            <a:ext cx="90678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/>
            <a:r>
              <a:rPr lang="ru-RU" sz="55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Методическая литература</a:t>
            </a:r>
          </a:p>
        </p:txBody>
      </p:sp>
      <p:sp>
        <p:nvSpPr>
          <p:cNvPr id="33796" name="Прямоугольник 9"/>
          <p:cNvSpPr>
            <a:spLocks noChangeArrowheads="1"/>
          </p:cNvSpPr>
          <p:nvPr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0000CC"/>
          </a:solidFill>
          <a:ln w="25400" algn="ctr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sz="1800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33797" name="Line 6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4" name="Содержимое 13" descr="2017-08-21-PHOTO-00000098.jpg"/>
          <p:cNvPicPr>
            <a:picLocks noGrp="1" noChangeAspect="1"/>
          </p:cNvPicPr>
          <p:nvPr>
            <p:ph sz="quarter" idx="3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17192" b="16737"/>
          <a:stretch/>
        </p:blipFill>
        <p:spPr>
          <a:xfrm>
            <a:off x="5486400" y="1365046"/>
            <a:ext cx="2126746" cy="2521225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pic>
        <p:nvPicPr>
          <p:cNvPr id="13" name="Содержимое 12" descr="2017-08-21-PHOTO-00000096.jpg"/>
          <p:cNvPicPr>
            <a:picLocks noGrp="1" noChangeAspect="1"/>
          </p:cNvPicPr>
          <p:nvPr>
            <p:ph sz="quarter" idx="2"/>
          </p:nvPr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6543" t="10120" r="12989" b="6220"/>
          <a:stretch/>
        </p:blipFill>
        <p:spPr>
          <a:xfrm>
            <a:off x="1676400" y="3581400"/>
            <a:ext cx="3810000" cy="2540000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pic>
        <p:nvPicPr>
          <p:cNvPr id="16" name="Содержимое 10" descr="2017-08-21-PHOTO-00000100.jpg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5786" t="8546" r="11852" b="13192"/>
          <a:stretch/>
        </p:blipFill>
        <p:spPr bwMode="auto">
          <a:xfrm>
            <a:off x="228600" y="1371600"/>
            <a:ext cx="3912422" cy="2376131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pic>
        <p:nvPicPr>
          <p:cNvPr id="15" name="Содержимое 14" descr="2017-08-21-PHOTO-00000095.jpg"/>
          <p:cNvPicPr>
            <a:picLocks noGrp="1" noChangeAspect="1"/>
          </p:cNvPicPr>
          <p:nvPr>
            <p:ph sz="quarter" idx="4"/>
          </p:nvPr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15619" b="20333"/>
          <a:stretch/>
        </p:blipFill>
        <p:spPr>
          <a:xfrm>
            <a:off x="6893037" y="3581400"/>
            <a:ext cx="2142808" cy="2444043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8862</TotalTime>
  <Words>418</Words>
  <Application>Microsoft Office PowerPoint</Application>
  <PresentationFormat>Экран (4:3)</PresentationFormat>
  <Paragraphs>94</Paragraphs>
  <Slides>23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Конференция «Лидерство и инновации в анестезиологии и реаниматологии»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Sveta</dc:creator>
  <cp:lastModifiedBy>Sveta</cp:lastModifiedBy>
  <cp:revision>739</cp:revision>
  <cp:lastPrinted>1601-01-01T00:00:00Z</cp:lastPrinted>
  <dcterms:created xsi:type="dcterms:W3CDTF">1601-01-01T00:00:00Z</dcterms:created>
  <dcterms:modified xsi:type="dcterms:W3CDTF">2017-10-17T09:04:01Z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